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92" r:id="rId3"/>
    <p:sldId id="299" r:id="rId4"/>
    <p:sldId id="286" r:id="rId5"/>
    <p:sldId id="288" r:id="rId6"/>
    <p:sldId id="328" r:id="rId7"/>
    <p:sldId id="329" r:id="rId8"/>
    <p:sldId id="337" r:id="rId9"/>
    <p:sldId id="336" r:id="rId10"/>
    <p:sldId id="291" r:id="rId11"/>
    <p:sldId id="295" r:id="rId12"/>
    <p:sldId id="325" r:id="rId13"/>
    <p:sldId id="326" r:id="rId14"/>
    <p:sldId id="339" r:id="rId15"/>
    <p:sldId id="297" r:id="rId16"/>
    <p:sldId id="300" r:id="rId17"/>
    <p:sldId id="338" r:id="rId18"/>
    <p:sldId id="301" r:id="rId19"/>
    <p:sldId id="302" r:id="rId20"/>
    <p:sldId id="345" r:id="rId21"/>
    <p:sldId id="341" r:id="rId22"/>
    <p:sldId id="304" r:id="rId23"/>
    <p:sldId id="305" r:id="rId24"/>
    <p:sldId id="312" r:id="rId25"/>
    <p:sldId id="313" r:id="rId26"/>
    <p:sldId id="310" r:id="rId27"/>
    <p:sldId id="311" r:id="rId28"/>
    <p:sldId id="307" r:id="rId29"/>
    <p:sldId id="306" r:id="rId30"/>
    <p:sldId id="314" r:id="rId31"/>
    <p:sldId id="344" r:id="rId32"/>
    <p:sldId id="342" r:id="rId33"/>
    <p:sldId id="343" r:id="rId34"/>
    <p:sldId id="320" r:id="rId35"/>
    <p:sldId id="321" r:id="rId36"/>
    <p:sldId id="289" r:id="rId37"/>
    <p:sldId id="324" r:id="rId38"/>
    <p:sldId id="327" r:id="rId39"/>
    <p:sldId id="296" r:id="rId40"/>
    <p:sldId id="334" r:id="rId41"/>
    <p:sldId id="335" r:id="rId42"/>
    <p:sldId id="293" r:id="rId43"/>
    <p:sldId id="294" r:id="rId44"/>
    <p:sldId id="340" r:id="rId4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B. Jensen" initials="TBJ" lastIdx="3" clrIdx="0">
    <p:extLst>
      <p:ext uri="{19B8F6BF-5375-455C-9EA6-DF929625EA0E}">
        <p15:presenceInfo xmlns:p15="http://schemas.microsoft.com/office/powerpoint/2012/main" userId="S-1-5-21-296734920-4155720232-457873376-48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1D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C9227-4A82-4C17-AF6A-33FBEFB5CEDD}" v="14" dt="2022-03-10T12:44:23.18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85131" autoAdjust="0"/>
  </p:normalViewPr>
  <p:slideViewPr>
    <p:cSldViewPr snapToGrid="0" snapToObjects="1">
      <p:cViewPr varScale="1">
        <p:scale>
          <a:sx n="95" d="100"/>
          <a:sy n="95" d="100"/>
        </p:scale>
        <p:origin x="924" y="84"/>
      </p:cViewPr>
      <p:guideLst/>
    </p:cSldViewPr>
  </p:slideViewPr>
  <p:outlineViewPr>
    <p:cViewPr>
      <p:scale>
        <a:sx n="33" d="100"/>
        <a:sy n="33" d="100"/>
      </p:scale>
      <p:origin x="0" y="-28722"/>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B. Jensen" userId="2eed9910-f095-45b2-97d3-a47ba2ed902d" providerId="ADAL" clId="{762C9227-4A82-4C17-AF6A-33FBEFB5CEDD}"/>
    <pc:docChg chg="custSel addSld modSld sldOrd">
      <pc:chgData name="Thomas B. Jensen" userId="2eed9910-f095-45b2-97d3-a47ba2ed902d" providerId="ADAL" clId="{762C9227-4A82-4C17-AF6A-33FBEFB5CEDD}" dt="2022-03-11T09:23:31.589" v="1166" actId="6549"/>
      <pc:docMkLst>
        <pc:docMk/>
      </pc:docMkLst>
      <pc:sldChg chg="addSp delSp modSp mod">
        <pc:chgData name="Thomas B. Jensen" userId="2eed9910-f095-45b2-97d3-a47ba2ed902d" providerId="ADAL" clId="{762C9227-4A82-4C17-AF6A-33FBEFB5CEDD}" dt="2022-03-10T12:39:30.404" v="44" actId="1076"/>
        <pc:sldMkLst>
          <pc:docMk/>
          <pc:sldMk cId="57680944" sldId="256"/>
        </pc:sldMkLst>
        <pc:spChg chg="mod">
          <ac:chgData name="Thomas B. Jensen" userId="2eed9910-f095-45b2-97d3-a47ba2ed902d" providerId="ADAL" clId="{762C9227-4A82-4C17-AF6A-33FBEFB5CEDD}" dt="2022-03-10T12:39:20.023" v="43" actId="27636"/>
          <ac:spMkLst>
            <pc:docMk/>
            <pc:sldMk cId="57680944" sldId="256"/>
            <ac:spMk id="3" creationId="{00000000-0000-0000-0000-000000000000}"/>
          </ac:spMkLst>
        </pc:spChg>
        <pc:picChg chg="add mod">
          <ac:chgData name="Thomas B. Jensen" userId="2eed9910-f095-45b2-97d3-a47ba2ed902d" providerId="ADAL" clId="{762C9227-4A82-4C17-AF6A-33FBEFB5CEDD}" dt="2022-03-10T12:39:30.404" v="44" actId="1076"/>
          <ac:picMkLst>
            <pc:docMk/>
            <pc:sldMk cId="57680944" sldId="256"/>
            <ac:picMk id="2" creationId="{9CA937B1-362A-461C-88F3-BF9B4F1C9816}"/>
          </ac:picMkLst>
        </pc:picChg>
        <pc:picChg chg="del mod">
          <ac:chgData name="Thomas B. Jensen" userId="2eed9910-f095-45b2-97d3-a47ba2ed902d" providerId="ADAL" clId="{762C9227-4A82-4C17-AF6A-33FBEFB5CEDD}" dt="2022-03-10T12:38:11.213" v="1" actId="478"/>
          <ac:picMkLst>
            <pc:docMk/>
            <pc:sldMk cId="57680944" sldId="256"/>
            <ac:picMk id="4" creationId="{00000000-0000-0000-0000-000000000000}"/>
          </ac:picMkLst>
        </pc:picChg>
      </pc:sldChg>
      <pc:sldChg chg="modSp mod">
        <pc:chgData name="Thomas B. Jensen" userId="2eed9910-f095-45b2-97d3-a47ba2ed902d" providerId="ADAL" clId="{762C9227-4A82-4C17-AF6A-33FBEFB5CEDD}" dt="2022-03-11T09:07:12.020" v="86" actId="27636"/>
        <pc:sldMkLst>
          <pc:docMk/>
          <pc:sldMk cId="4020671706" sldId="301"/>
        </pc:sldMkLst>
        <pc:spChg chg="mod">
          <ac:chgData name="Thomas B. Jensen" userId="2eed9910-f095-45b2-97d3-a47ba2ed902d" providerId="ADAL" clId="{762C9227-4A82-4C17-AF6A-33FBEFB5CEDD}" dt="2022-03-11T09:07:12.020" v="86" actId="27636"/>
          <ac:spMkLst>
            <pc:docMk/>
            <pc:sldMk cId="4020671706" sldId="301"/>
            <ac:spMk id="3" creationId="{00000000-0000-0000-0000-000000000000}"/>
          </ac:spMkLst>
        </pc:spChg>
      </pc:sldChg>
      <pc:sldChg chg="modSp mod">
        <pc:chgData name="Thomas B. Jensen" userId="2eed9910-f095-45b2-97d3-a47ba2ed902d" providerId="ADAL" clId="{762C9227-4A82-4C17-AF6A-33FBEFB5CEDD}" dt="2022-03-11T09:10:52.023" v="118" actId="5793"/>
        <pc:sldMkLst>
          <pc:docMk/>
          <pc:sldMk cId="305878868" sldId="302"/>
        </pc:sldMkLst>
        <pc:spChg chg="mod">
          <ac:chgData name="Thomas B. Jensen" userId="2eed9910-f095-45b2-97d3-a47ba2ed902d" providerId="ADAL" clId="{762C9227-4A82-4C17-AF6A-33FBEFB5CEDD}" dt="2022-03-11T09:10:52.023" v="118" actId="5793"/>
          <ac:spMkLst>
            <pc:docMk/>
            <pc:sldMk cId="305878868" sldId="302"/>
            <ac:spMk id="3" creationId="{00000000-0000-0000-0000-000000000000}"/>
          </ac:spMkLst>
        </pc:spChg>
      </pc:sldChg>
      <pc:sldChg chg="ord">
        <pc:chgData name="Thomas B. Jensen" userId="2eed9910-f095-45b2-97d3-a47ba2ed902d" providerId="ADAL" clId="{762C9227-4A82-4C17-AF6A-33FBEFB5CEDD}" dt="2022-03-10T12:46:03.527" v="64"/>
        <pc:sldMkLst>
          <pc:docMk/>
          <pc:sldMk cId="1738691768" sldId="306"/>
        </pc:sldMkLst>
      </pc:sldChg>
      <pc:sldChg chg="modSp modAnim">
        <pc:chgData name="Thomas B. Jensen" userId="2eed9910-f095-45b2-97d3-a47ba2ed902d" providerId="ADAL" clId="{762C9227-4A82-4C17-AF6A-33FBEFB5CEDD}" dt="2022-03-10T12:44:23.187" v="62" actId="6549"/>
        <pc:sldMkLst>
          <pc:docMk/>
          <pc:sldMk cId="210903645" sldId="325"/>
        </pc:sldMkLst>
        <pc:spChg chg="mod">
          <ac:chgData name="Thomas B. Jensen" userId="2eed9910-f095-45b2-97d3-a47ba2ed902d" providerId="ADAL" clId="{762C9227-4A82-4C17-AF6A-33FBEFB5CEDD}" dt="2022-03-10T12:44:23.187" v="62" actId="6549"/>
          <ac:spMkLst>
            <pc:docMk/>
            <pc:sldMk cId="210903645" sldId="325"/>
            <ac:spMk id="3" creationId="{00000000-0000-0000-0000-000000000000}"/>
          </ac:spMkLst>
        </pc:spChg>
      </pc:sldChg>
      <pc:sldChg chg="modSp mod">
        <pc:chgData name="Thomas B. Jensen" userId="2eed9910-f095-45b2-97d3-a47ba2ed902d" providerId="ADAL" clId="{762C9227-4A82-4C17-AF6A-33FBEFB5CEDD}" dt="2022-03-10T12:44:17.871" v="61"/>
        <pc:sldMkLst>
          <pc:docMk/>
          <pc:sldMk cId="3775709385" sldId="326"/>
        </pc:sldMkLst>
        <pc:spChg chg="mod">
          <ac:chgData name="Thomas B. Jensen" userId="2eed9910-f095-45b2-97d3-a47ba2ed902d" providerId="ADAL" clId="{762C9227-4A82-4C17-AF6A-33FBEFB5CEDD}" dt="2022-03-10T12:44:17.871" v="61"/>
          <ac:spMkLst>
            <pc:docMk/>
            <pc:sldMk cId="3775709385" sldId="326"/>
            <ac:spMk id="3" creationId="{00000000-0000-0000-0000-000000000000}"/>
          </ac:spMkLst>
        </pc:spChg>
      </pc:sldChg>
      <pc:sldChg chg="modSp mod">
        <pc:chgData name="Thomas B. Jensen" userId="2eed9910-f095-45b2-97d3-a47ba2ed902d" providerId="ADAL" clId="{762C9227-4A82-4C17-AF6A-33FBEFB5CEDD}" dt="2022-03-11T09:23:31.589" v="1166" actId="6549"/>
        <pc:sldMkLst>
          <pc:docMk/>
          <pc:sldMk cId="3505932265" sldId="327"/>
        </pc:sldMkLst>
        <pc:spChg chg="mod">
          <ac:chgData name="Thomas B. Jensen" userId="2eed9910-f095-45b2-97d3-a47ba2ed902d" providerId="ADAL" clId="{762C9227-4A82-4C17-AF6A-33FBEFB5CEDD}" dt="2022-03-11T09:23:31.589" v="1166" actId="6549"/>
          <ac:spMkLst>
            <pc:docMk/>
            <pc:sldMk cId="3505932265" sldId="327"/>
            <ac:spMk id="3" creationId="{00000000-0000-0000-0000-000000000000}"/>
          </ac:spMkLst>
        </pc:spChg>
      </pc:sldChg>
      <pc:sldChg chg="modSp modAnim">
        <pc:chgData name="Thomas B. Jensen" userId="2eed9910-f095-45b2-97d3-a47ba2ed902d" providerId="ADAL" clId="{762C9227-4A82-4C17-AF6A-33FBEFB5CEDD}" dt="2022-03-10T12:42:35.713" v="56" actId="6549"/>
        <pc:sldMkLst>
          <pc:docMk/>
          <pc:sldMk cId="2824381343" sldId="328"/>
        </pc:sldMkLst>
        <pc:spChg chg="mod">
          <ac:chgData name="Thomas B. Jensen" userId="2eed9910-f095-45b2-97d3-a47ba2ed902d" providerId="ADAL" clId="{762C9227-4A82-4C17-AF6A-33FBEFB5CEDD}" dt="2022-03-10T12:42:35.713" v="56" actId="6549"/>
          <ac:spMkLst>
            <pc:docMk/>
            <pc:sldMk cId="2824381343" sldId="328"/>
            <ac:spMk id="3" creationId="{00000000-0000-0000-0000-000000000000}"/>
          </ac:spMkLst>
        </pc:spChg>
      </pc:sldChg>
      <pc:sldChg chg="modSp mod modAnim">
        <pc:chgData name="Thomas B. Jensen" userId="2eed9910-f095-45b2-97d3-a47ba2ed902d" providerId="ADAL" clId="{762C9227-4A82-4C17-AF6A-33FBEFB5CEDD}" dt="2022-03-10T12:42:45.571" v="58" actId="27636"/>
        <pc:sldMkLst>
          <pc:docMk/>
          <pc:sldMk cId="2325190886" sldId="329"/>
        </pc:sldMkLst>
        <pc:spChg chg="mod">
          <ac:chgData name="Thomas B. Jensen" userId="2eed9910-f095-45b2-97d3-a47ba2ed902d" providerId="ADAL" clId="{762C9227-4A82-4C17-AF6A-33FBEFB5CEDD}" dt="2022-03-10T12:42:45.571" v="58" actId="27636"/>
          <ac:spMkLst>
            <pc:docMk/>
            <pc:sldMk cId="2325190886" sldId="329"/>
            <ac:spMk id="3" creationId="{00000000-0000-0000-0000-000000000000}"/>
          </ac:spMkLst>
        </pc:spChg>
      </pc:sldChg>
      <pc:sldChg chg="ord">
        <pc:chgData name="Thomas B. Jensen" userId="2eed9910-f095-45b2-97d3-a47ba2ed902d" providerId="ADAL" clId="{762C9227-4A82-4C17-AF6A-33FBEFB5CEDD}" dt="2022-03-10T12:43:04.221" v="60"/>
        <pc:sldMkLst>
          <pc:docMk/>
          <pc:sldMk cId="3753134251" sldId="337"/>
        </pc:sldMkLst>
      </pc:sldChg>
      <pc:sldChg chg="modSp new mod modNotesTx">
        <pc:chgData name="Thomas B. Jensen" userId="2eed9910-f095-45b2-97d3-a47ba2ed902d" providerId="ADAL" clId="{762C9227-4A82-4C17-AF6A-33FBEFB5CEDD}" dt="2022-03-11T09:19:48.689" v="1116" actId="20577"/>
        <pc:sldMkLst>
          <pc:docMk/>
          <pc:sldMk cId="3197301198" sldId="345"/>
        </pc:sldMkLst>
        <pc:spChg chg="mod">
          <ac:chgData name="Thomas B. Jensen" userId="2eed9910-f095-45b2-97d3-a47ba2ed902d" providerId="ADAL" clId="{762C9227-4A82-4C17-AF6A-33FBEFB5CEDD}" dt="2022-03-11T09:10:58.439" v="125" actId="20577"/>
          <ac:spMkLst>
            <pc:docMk/>
            <pc:sldMk cId="3197301198" sldId="345"/>
            <ac:spMk id="2" creationId="{8B5E19E8-CDF0-4C45-854C-39306749E44C}"/>
          </ac:spMkLst>
        </pc:spChg>
        <pc:spChg chg="mod">
          <ac:chgData name="Thomas B. Jensen" userId="2eed9910-f095-45b2-97d3-a47ba2ed902d" providerId="ADAL" clId="{762C9227-4A82-4C17-AF6A-33FBEFB5CEDD}" dt="2022-03-11T09:18:34.455" v="998" actId="5793"/>
          <ac:spMkLst>
            <pc:docMk/>
            <pc:sldMk cId="3197301198" sldId="345"/>
            <ac:spMk id="3" creationId="{97B39A7B-E8A9-48C5-B4F1-C2A6D8BD5299}"/>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4-08T13:55:53.609" idx="3">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628B3-6270-46FE-A65B-D42F0C40CAC1}" type="datetimeFigureOut">
              <a:rPr lang="nb-NO" smtClean="0"/>
              <a:t>11.03.2022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5E4B6-F7B5-4681-9B86-FE5131FD84A0}" type="slidenum">
              <a:rPr lang="nb-NO" smtClean="0"/>
              <a:t>‹#›</a:t>
            </a:fld>
            <a:endParaRPr lang="nb-NO"/>
          </a:p>
        </p:txBody>
      </p:sp>
    </p:spTree>
    <p:extLst>
      <p:ext uri="{BB962C8B-B14F-4D97-AF65-F5344CB8AC3E}">
        <p14:creationId xmlns:p14="http://schemas.microsoft.com/office/powerpoint/2010/main" val="113687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Bakgrunn</a:t>
            </a:r>
            <a:r>
              <a:rPr lang="nb-NO" baseline="0" dirty="0"/>
              <a:t> for at vi holder dette kurset. SiA har stort fokus på studentaktiviteter. Viktig for studenttrivsel med aktiviteter. Samarbeider med VT om mange saker. VT er student stemmen. Fikk mye penger i 2021 av Kunnskapsdepartementet, som ble brukt i samråd med studentene. Psykisk helse, lavterskel /Hold-ut og midler til å ansette studenter. Har fått </a:t>
            </a:r>
            <a:r>
              <a:rPr lang="nb-NO" baseline="0" dirty="0" err="1"/>
              <a:t>ca</a:t>
            </a:r>
            <a:r>
              <a:rPr lang="nb-NO" baseline="0" dirty="0"/>
              <a:t> 3 </a:t>
            </a:r>
            <a:r>
              <a:rPr lang="nb-NO" baseline="0" dirty="0" err="1"/>
              <a:t>mill</a:t>
            </a:r>
            <a:r>
              <a:rPr lang="nb-NO" baseline="0" dirty="0"/>
              <a:t> også i 2022. </a:t>
            </a:r>
            <a:endParaRPr lang="nb-NO" dirty="0"/>
          </a:p>
        </p:txBody>
      </p:sp>
      <p:sp>
        <p:nvSpPr>
          <p:cNvPr id="4" name="Slide Number Placeholder 3"/>
          <p:cNvSpPr>
            <a:spLocks noGrp="1"/>
          </p:cNvSpPr>
          <p:nvPr>
            <p:ph type="sldNum" sz="quarter" idx="5"/>
          </p:nvPr>
        </p:nvSpPr>
        <p:spPr/>
        <p:txBody>
          <a:bodyPr/>
          <a:lstStyle/>
          <a:p>
            <a:fld id="{5205E4B6-F7B5-4681-9B86-FE5131FD84A0}" type="slidenum">
              <a:rPr lang="nb-NO" smtClean="0"/>
              <a:t>1</a:t>
            </a:fld>
            <a:endParaRPr lang="nb-NO"/>
          </a:p>
        </p:txBody>
      </p:sp>
    </p:spTree>
    <p:extLst>
      <p:ext uri="{BB962C8B-B14F-4D97-AF65-F5344CB8AC3E}">
        <p14:creationId xmlns:p14="http://schemas.microsoft.com/office/powerpoint/2010/main" val="3018874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3 ulike oversikter</a:t>
            </a:r>
            <a:r>
              <a:rPr lang="nb-NO" baseline="0" dirty="0"/>
              <a:t> over strukturen (logikken) i konto nummereringen. Kompleksiteten i virksomheten avgjør behov for detaljeringsgrad – og hvor mange kontoer en trenger. SiA har 400 ulike kontoer. Men da har vi en konto for inventar på hvert bygg osv.</a:t>
            </a:r>
            <a:endParaRPr lang="nb-NO" dirty="0"/>
          </a:p>
        </p:txBody>
      </p:sp>
      <p:sp>
        <p:nvSpPr>
          <p:cNvPr id="4" name="Plassholder for lysbildenummer 3"/>
          <p:cNvSpPr>
            <a:spLocks noGrp="1"/>
          </p:cNvSpPr>
          <p:nvPr>
            <p:ph type="sldNum" sz="quarter" idx="10"/>
          </p:nvPr>
        </p:nvSpPr>
        <p:spPr/>
        <p:txBody>
          <a:bodyPr/>
          <a:lstStyle/>
          <a:p>
            <a:fld id="{5205E4B6-F7B5-4681-9B86-FE5131FD84A0}" type="slidenum">
              <a:rPr lang="nb-NO" smtClean="0"/>
              <a:t>24</a:t>
            </a:fld>
            <a:endParaRPr lang="nb-NO"/>
          </a:p>
        </p:txBody>
      </p:sp>
    </p:spTree>
    <p:extLst>
      <p:ext uri="{BB962C8B-B14F-4D97-AF65-F5344CB8AC3E}">
        <p14:creationId xmlns:p14="http://schemas.microsoft.com/office/powerpoint/2010/main" val="67995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5205E4B6-F7B5-4681-9B86-FE5131FD84A0}" type="slidenum">
              <a:rPr lang="nb-NO" smtClean="0"/>
              <a:t>2</a:t>
            </a:fld>
            <a:endParaRPr lang="nb-NO"/>
          </a:p>
        </p:txBody>
      </p:sp>
    </p:spTree>
    <p:extLst>
      <p:ext uri="{BB962C8B-B14F-4D97-AF65-F5344CB8AC3E}">
        <p14:creationId xmlns:p14="http://schemas.microsoft.com/office/powerpoint/2010/main" val="87745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Veldig flott at dere har engasjert dere.</a:t>
            </a:r>
          </a:p>
          <a:p>
            <a:r>
              <a:rPr lang="nb-NO" dirty="0"/>
              <a:t>Ulik bakgrunn og kjennskap til regnskap. Mye å sette seg inn i hvis dette er første møte med debet og kredit.</a:t>
            </a:r>
          </a:p>
          <a:p>
            <a:r>
              <a:rPr lang="nb-NO" dirty="0"/>
              <a:t>Håper ikke jeg skremmer dere, og dere er velkommen til å ta kontakt hvis dere har spørsmål.</a:t>
            </a:r>
          </a:p>
        </p:txBody>
      </p:sp>
      <p:sp>
        <p:nvSpPr>
          <p:cNvPr id="4" name="Plassholder for lysbildenummer 3"/>
          <p:cNvSpPr>
            <a:spLocks noGrp="1"/>
          </p:cNvSpPr>
          <p:nvPr>
            <p:ph type="sldNum" sz="quarter" idx="5"/>
          </p:nvPr>
        </p:nvSpPr>
        <p:spPr/>
        <p:txBody>
          <a:bodyPr/>
          <a:lstStyle/>
          <a:p>
            <a:fld id="{5205E4B6-F7B5-4681-9B86-FE5131FD84A0}" type="slidenum">
              <a:rPr lang="nb-NO" smtClean="0"/>
              <a:t>3</a:t>
            </a:fld>
            <a:endParaRPr lang="nb-NO"/>
          </a:p>
        </p:txBody>
      </p:sp>
    </p:spTree>
    <p:extLst>
      <p:ext uri="{BB962C8B-B14F-4D97-AF65-F5344CB8AC3E}">
        <p14:creationId xmlns:p14="http://schemas.microsoft.com/office/powerpoint/2010/main" val="21755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Arial" panose="020B0604020202020204" pitchFamily="34" charset="0"/>
                <a:cs typeface="Arial" panose="020B0604020202020204" pitchFamily="34" charset="0"/>
              </a:rPr>
              <a:t>Mellomting av et aksjeselskap og en stiftelse. Vi har et styre men ingen aksjonærer.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Arial" panose="020B0604020202020204" pitchFamily="34" charset="0"/>
                <a:cs typeface="Arial" panose="020B0604020202020204" pitchFamily="34" charset="0"/>
              </a:rPr>
              <a:t>Får tilskudd, men har ingen eier som skyter inn kapital om vi har behov. Heller ingen eier som tar ut utbytte.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Arial" panose="020B0604020202020204" pitchFamily="34" charset="0"/>
                <a:cs typeface="Arial" panose="020B0604020202020204" pitchFamily="34" charset="0"/>
              </a:rPr>
              <a:t>Resultat, ikke </a:t>
            </a:r>
            <a:r>
              <a:rPr lang="nb-NO" sz="1200" dirty="0" err="1">
                <a:latin typeface="Arial" panose="020B0604020202020204" pitchFamily="34" charset="0"/>
                <a:cs typeface="Arial" panose="020B0604020202020204" pitchFamily="34" charset="0"/>
              </a:rPr>
              <a:t>max</a:t>
            </a:r>
            <a:r>
              <a:rPr lang="nb-NO" sz="1200" dirty="0">
                <a:latin typeface="Arial" panose="020B0604020202020204" pitchFamily="34" charset="0"/>
                <a:cs typeface="Arial" panose="020B0604020202020204" pitchFamily="34" charset="0"/>
              </a:rPr>
              <a:t> profitt, lav resultatgrad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Arial" panose="020B0604020202020204" pitchFamily="34" charset="0"/>
                <a:cs typeface="Arial" panose="020B0604020202020204" pitchFamily="34" charset="0"/>
              </a:rPr>
              <a:t>Har tilskudd, og skal klare å levere bedre tjenester enn andre kommersielle. </a:t>
            </a:r>
          </a:p>
          <a:p>
            <a:pPr>
              <a:buFontTx/>
              <a:buNone/>
            </a:pPr>
            <a:r>
              <a:rPr lang="nb-NO" sz="1200" dirty="0">
                <a:latin typeface="Arial" panose="020B0604020202020204" pitchFamily="34" charset="0"/>
                <a:cs typeface="Arial" panose="020B0604020202020204" pitchFamily="34" charset="0"/>
              </a:rPr>
              <a:t>Fristasjon av UiA (gratis lokaler ) til Stab, </a:t>
            </a:r>
            <a:r>
              <a:rPr lang="nb-NO" sz="1200" dirty="0" err="1">
                <a:latin typeface="Arial" panose="020B0604020202020204" pitchFamily="34" charset="0"/>
                <a:cs typeface="Arial" panose="020B0604020202020204" pitchFamily="34" charset="0"/>
              </a:rPr>
              <a:t>Kafè</a:t>
            </a:r>
            <a:r>
              <a:rPr lang="nb-NO" sz="1200" dirty="0">
                <a:latin typeface="Arial" panose="020B0604020202020204" pitchFamily="34" charset="0"/>
                <a:cs typeface="Arial" panose="020B0604020202020204" pitchFamily="34" charset="0"/>
              </a:rPr>
              <a:t>, Kulturhus og Bokhandel.</a:t>
            </a:r>
          </a:p>
          <a:p>
            <a:pPr>
              <a:buFontTx/>
              <a:buNone/>
            </a:pPr>
            <a:r>
              <a:rPr lang="nb-NO" sz="1200" dirty="0">
                <a:latin typeface="Arial" panose="020B0604020202020204" pitchFamily="34" charset="0"/>
                <a:cs typeface="Arial" panose="020B0604020202020204" pitchFamily="34" charset="0"/>
              </a:rPr>
              <a:t>Avdelinger i </a:t>
            </a:r>
            <a:r>
              <a:rPr lang="nb-NO" sz="1200" dirty="0" err="1">
                <a:latin typeface="Arial" panose="020B0604020202020204" pitchFamily="34" charset="0"/>
                <a:cs typeface="Arial" panose="020B0604020202020204" pitchFamily="34" charset="0"/>
              </a:rPr>
              <a:t>SiA</a:t>
            </a:r>
            <a:r>
              <a:rPr lang="nb-NO" sz="1200" dirty="0">
                <a:latin typeface="Arial" panose="020B0604020202020204" pitchFamily="34" charset="0"/>
                <a:cs typeface="Arial" panose="020B0604020202020204" pitchFamily="34" charset="0"/>
              </a:rPr>
              <a:t>:</a:t>
            </a:r>
          </a:p>
          <a:p>
            <a:pPr>
              <a:buFontTx/>
              <a:buNone/>
            </a:pPr>
            <a:r>
              <a:rPr lang="nb-NO" sz="1200" dirty="0">
                <a:latin typeface="Arial" panose="020B0604020202020204" pitchFamily="34" charset="0"/>
                <a:cs typeface="Arial" panose="020B0604020202020204" pitchFamily="34" charset="0"/>
              </a:rPr>
              <a:t>Alle høyskoler og universitet i Agder er tilknyttet oss. Vi er til for alle.</a:t>
            </a:r>
          </a:p>
          <a:p>
            <a:endParaRPr lang="nb-NO" dirty="0"/>
          </a:p>
        </p:txBody>
      </p:sp>
      <p:sp>
        <p:nvSpPr>
          <p:cNvPr id="4" name="Plassholder for lysbildenummer 3"/>
          <p:cNvSpPr>
            <a:spLocks noGrp="1"/>
          </p:cNvSpPr>
          <p:nvPr>
            <p:ph type="sldNum" sz="quarter" idx="10"/>
          </p:nvPr>
        </p:nvSpPr>
        <p:spPr/>
        <p:txBody>
          <a:bodyPr/>
          <a:lstStyle/>
          <a:p>
            <a:fld id="{5205E4B6-F7B5-4681-9B86-FE5131FD84A0}" type="slidenum">
              <a:rPr lang="nb-NO" smtClean="0"/>
              <a:t>4</a:t>
            </a:fld>
            <a:endParaRPr lang="nb-NO"/>
          </a:p>
        </p:txBody>
      </p:sp>
    </p:spTree>
    <p:extLst>
      <p:ext uri="{BB962C8B-B14F-4D97-AF65-F5344CB8AC3E}">
        <p14:creationId xmlns:p14="http://schemas.microsoft.com/office/powerpoint/2010/main" val="922481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MANGE selger styreansvarsforsikring. Vi arrangerer et</a:t>
            </a:r>
            <a:r>
              <a:rPr lang="nb-NO" baseline="0" dirty="0"/>
              <a:t> eget kurs i styrearbeid.</a:t>
            </a:r>
            <a:endParaRPr lang="nb-NO" dirty="0"/>
          </a:p>
        </p:txBody>
      </p:sp>
      <p:sp>
        <p:nvSpPr>
          <p:cNvPr id="4" name="Plassholder for lysbildenummer 3"/>
          <p:cNvSpPr>
            <a:spLocks noGrp="1"/>
          </p:cNvSpPr>
          <p:nvPr>
            <p:ph type="sldNum" sz="quarter" idx="10"/>
          </p:nvPr>
        </p:nvSpPr>
        <p:spPr/>
        <p:txBody>
          <a:bodyPr/>
          <a:lstStyle/>
          <a:p>
            <a:fld id="{5205E4B6-F7B5-4681-9B86-FE5131FD84A0}" type="slidenum">
              <a:rPr lang="nb-NO" smtClean="0"/>
              <a:t>8</a:t>
            </a:fld>
            <a:endParaRPr lang="nb-NO"/>
          </a:p>
        </p:txBody>
      </p:sp>
    </p:spTree>
    <p:extLst>
      <p:ext uri="{BB962C8B-B14F-4D97-AF65-F5344CB8AC3E}">
        <p14:creationId xmlns:p14="http://schemas.microsoft.com/office/powerpoint/2010/main" val="218666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Føre</a:t>
            </a:r>
            <a:r>
              <a:rPr lang="nb-NO" baseline="0" dirty="0"/>
              <a:t> budsjett……..?</a:t>
            </a:r>
            <a:endParaRPr lang="nb-NO" dirty="0"/>
          </a:p>
        </p:txBody>
      </p:sp>
      <p:sp>
        <p:nvSpPr>
          <p:cNvPr id="4" name="Plassholder for lysbildenummer 3"/>
          <p:cNvSpPr>
            <a:spLocks noGrp="1"/>
          </p:cNvSpPr>
          <p:nvPr>
            <p:ph type="sldNum" sz="quarter" idx="10"/>
          </p:nvPr>
        </p:nvSpPr>
        <p:spPr/>
        <p:txBody>
          <a:bodyPr/>
          <a:lstStyle/>
          <a:p>
            <a:fld id="{5205E4B6-F7B5-4681-9B86-FE5131FD84A0}" type="slidenum">
              <a:rPr lang="nb-NO" smtClean="0"/>
              <a:t>11</a:t>
            </a:fld>
            <a:endParaRPr lang="nb-NO"/>
          </a:p>
        </p:txBody>
      </p:sp>
    </p:spTree>
    <p:extLst>
      <p:ext uri="{BB962C8B-B14F-4D97-AF65-F5344CB8AC3E}">
        <p14:creationId xmlns:p14="http://schemas.microsoft.com/office/powerpoint/2010/main" val="114917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Budsjettet har en annen uvesentlighetsgrense enn regnskap.</a:t>
            </a:r>
          </a:p>
          <a:p>
            <a:r>
              <a:rPr lang="nb-NO" baseline="0" dirty="0"/>
              <a:t>I et regnskap bør alt føres, for at </a:t>
            </a:r>
            <a:r>
              <a:rPr lang="nb-NO" baseline="0" dirty="0" err="1"/>
              <a:t>bl.a</a:t>
            </a:r>
            <a:r>
              <a:rPr lang="nb-NO" baseline="0" dirty="0"/>
              <a:t> bank skal stemme.</a:t>
            </a:r>
          </a:p>
          <a:p>
            <a:r>
              <a:rPr lang="nb-NO" baseline="0" dirty="0"/>
              <a:t>Legg inn utregninger i </a:t>
            </a:r>
            <a:r>
              <a:rPr lang="nb-NO" baseline="0" dirty="0" err="1"/>
              <a:t>excel</a:t>
            </a:r>
            <a:r>
              <a:rPr lang="nb-NO" baseline="0" dirty="0"/>
              <a:t>. Bruk kommentar felt. Eller notat felt. </a:t>
            </a:r>
          </a:p>
          <a:p>
            <a:r>
              <a:rPr lang="nb-NO" baseline="0" dirty="0"/>
              <a:t>Bør legge opp til et overskudd.</a:t>
            </a:r>
          </a:p>
          <a:p>
            <a:r>
              <a:rPr lang="nb-NO" baseline="0" dirty="0"/>
              <a:t>Trenger en å periodisere budsjett, eller holder det pr semester?</a:t>
            </a:r>
          </a:p>
          <a:p>
            <a:endParaRPr lang="nb-NO" dirty="0"/>
          </a:p>
        </p:txBody>
      </p:sp>
      <p:sp>
        <p:nvSpPr>
          <p:cNvPr id="4" name="Plassholder for lysbildenummer 3"/>
          <p:cNvSpPr>
            <a:spLocks noGrp="1"/>
          </p:cNvSpPr>
          <p:nvPr>
            <p:ph type="sldNum" sz="quarter" idx="10"/>
          </p:nvPr>
        </p:nvSpPr>
        <p:spPr/>
        <p:txBody>
          <a:bodyPr/>
          <a:lstStyle/>
          <a:p>
            <a:fld id="{5205E4B6-F7B5-4681-9B86-FE5131FD84A0}" type="slidenum">
              <a:rPr lang="nb-NO" smtClean="0"/>
              <a:t>14</a:t>
            </a:fld>
            <a:endParaRPr lang="nb-NO"/>
          </a:p>
        </p:txBody>
      </p:sp>
    </p:spTree>
    <p:extLst>
      <p:ext uri="{BB962C8B-B14F-4D97-AF65-F5344CB8AC3E}">
        <p14:creationId xmlns:p14="http://schemas.microsoft.com/office/powerpoint/2010/main" val="57326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Vis modell</a:t>
            </a:r>
          </a:p>
        </p:txBody>
      </p:sp>
      <p:sp>
        <p:nvSpPr>
          <p:cNvPr id="4" name="Plassholder for lysbildenummer 3"/>
          <p:cNvSpPr>
            <a:spLocks noGrp="1"/>
          </p:cNvSpPr>
          <p:nvPr>
            <p:ph type="sldNum" sz="quarter" idx="5"/>
          </p:nvPr>
        </p:nvSpPr>
        <p:spPr/>
        <p:txBody>
          <a:bodyPr/>
          <a:lstStyle/>
          <a:p>
            <a:fld id="{5205E4B6-F7B5-4681-9B86-FE5131FD84A0}" type="slidenum">
              <a:rPr lang="nb-NO" smtClean="0"/>
              <a:t>17</a:t>
            </a:fld>
            <a:endParaRPr lang="nb-NO"/>
          </a:p>
        </p:txBody>
      </p:sp>
    </p:spTree>
    <p:extLst>
      <p:ext uri="{BB962C8B-B14F-4D97-AF65-F5344CB8AC3E}">
        <p14:creationId xmlns:p14="http://schemas.microsoft.com/office/powerpoint/2010/main" val="366759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et regnskap er ikke hver enkelt bokføring så interessant, men en presenterer summen av alle transaksjonene pr konto for å oppsummere perioden. F.eks. konto </a:t>
            </a:r>
            <a:r>
              <a:rPr lang="nb-NO" dirty="0" err="1"/>
              <a:t>medlemmsinntekter</a:t>
            </a:r>
            <a:r>
              <a:rPr lang="nb-NO" dirty="0"/>
              <a:t> presenteres som hvor mye vi har fått innbetalt i en periode, ikke hver enkelt innbetaling. Men enkelte transaksjoner kan være vesentlige.</a:t>
            </a:r>
          </a:p>
          <a:p>
            <a:endParaRPr lang="nb-NO" dirty="0"/>
          </a:p>
        </p:txBody>
      </p:sp>
      <p:sp>
        <p:nvSpPr>
          <p:cNvPr id="4" name="Plassholder for lysbildenummer 3"/>
          <p:cNvSpPr>
            <a:spLocks noGrp="1"/>
          </p:cNvSpPr>
          <p:nvPr>
            <p:ph type="sldNum" sz="quarter" idx="5"/>
          </p:nvPr>
        </p:nvSpPr>
        <p:spPr/>
        <p:txBody>
          <a:bodyPr/>
          <a:lstStyle/>
          <a:p>
            <a:fld id="{5205E4B6-F7B5-4681-9B86-FE5131FD84A0}" type="slidenum">
              <a:rPr lang="nb-NO" smtClean="0"/>
              <a:t>20</a:t>
            </a:fld>
            <a:endParaRPr lang="nb-NO"/>
          </a:p>
        </p:txBody>
      </p:sp>
    </p:spTree>
    <p:extLst>
      <p:ext uri="{BB962C8B-B14F-4D97-AF65-F5344CB8AC3E}">
        <p14:creationId xmlns:p14="http://schemas.microsoft.com/office/powerpoint/2010/main" val="37255933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6B54E6-1427-6349-BEBC-9F75DE0A91B4}"/>
              </a:ext>
            </a:extLst>
          </p:cNvPr>
          <p:cNvSpPr>
            <a:spLocks noGrp="1"/>
          </p:cNvSpPr>
          <p:nvPr>
            <p:ph type="ctrTitle"/>
          </p:nvPr>
        </p:nvSpPr>
        <p:spPr>
          <a:xfrm>
            <a:off x="864972" y="1122363"/>
            <a:ext cx="8901523" cy="2387600"/>
          </a:xfrm>
        </p:spPr>
        <p:txBody>
          <a:bodyPr anchor="b"/>
          <a:lstStyle>
            <a:lvl1pPr algn="l">
              <a:defRPr sz="6000"/>
            </a:lvl1pPr>
          </a:lstStyle>
          <a:p>
            <a:r>
              <a:rPr lang="nb-NO" dirty="0"/>
              <a:t>Klikk for å redigere tittelstil</a:t>
            </a:r>
          </a:p>
        </p:txBody>
      </p:sp>
      <p:sp>
        <p:nvSpPr>
          <p:cNvPr id="3" name="Undertittel 2">
            <a:extLst>
              <a:ext uri="{FF2B5EF4-FFF2-40B4-BE49-F238E27FC236}">
                <a16:creationId xmlns:a16="http://schemas.microsoft.com/office/drawing/2014/main" id="{613CA022-3DF2-6F4D-ACD8-8CAB0A3B67DF}"/>
              </a:ext>
            </a:extLst>
          </p:cNvPr>
          <p:cNvSpPr>
            <a:spLocks noGrp="1"/>
          </p:cNvSpPr>
          <p:nvPr>
            <p:ph type="subTitle" idx="1"/>
          </p:nvPr>
        </p:nvSpPr>
        <p:spPr>
          <a:xfrm>
            <a:off x="902043" y="3602038"/>
            <a:ext cx="8901523"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2008914-8B74-854C-B73A-3149EDFE3496}"/>
              </a:ext>
            </a:extLst>
          </p:cNvPr>
          <p:cNvSpPr>
            <a:spLocks noGrp="1"/>
          </p:cNvSpPr>
          <p:nvPr>
            <p:ph type="dt" sz="half" idx="10"/>
          </p:nvPr>
        </p:nvSpPr>
        <p:spPr>
          <a:xfrm>
            <a:off x="902043" y="6356350"/>
            <a:ext cx="2679356" cy="365125"/>
          </a:xfrm>
        </p:spPr>
        <p:txBody>
          <a:bodyPr/>
          <a:lstStyle/>
          <a:p>
            <a:fld id="{D10C991E-CA4F-CF43-8F52-6FF938F5E360}" type="datetimeFigureOut">
              <a:rPr lang="nb-NO" smtClean="0"/>
              <a:t>11.03.2022</a:t>
            </a:fld>
            <a:endParaRPr lang="nb-NO"/>
          </a:p>
        </p:txBody>
      </p:sp>
      <p:sp>
        <p:nvSpPr>
          <p:cNvPr id="5" name="Plassholder for bunntekst 4">
            <a:extLst>
              <a:ext uri="{FF2B5EF4-FFF2-40B4-BE49-F238E27FC236}">
                <a16:creationId xmlns:a16="http://schemas.microsoft.com/office/drawing/2014/main" id="{F37DF990-E534-204D-AADF-58955745F7A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EF00E70-3591-1140-B99F-7B7644E532D2}"/>
              </a:ext>
            </a:extLst>
          </p:cNvPr>
          <p:cNvSpPr>
            <a:spLocks noGrp="1"/>
          </p:cNvSpPr>
          <p:nvPr>
            <p:ph type="sldNum" sz="quarter" idx="12"/>
          </p:nvPr>
        </p:nvSpPr>
        <p:spPr>
          <a:xfrm>
            <a:off x="8610600" y="6356350"/>
            <a:ext cx="1192967" cy="365125"/>
          </a:xfrm>
        </p:spPr>
        <p:txBody>
          <a:bodyPr/>
          <a:lstStyle/>
          <a:p>
            <a:fld id="{CB250F51-A831-FE43-B53F-701AA5AD29A3}" type="slidenum">
              <a:rPr lang="nb-NO" smtClean="0"/>
              <a:t>‹#›</a:t>
            </a:fld>
            <a:endParaRPr lang="nb-NO"/>
          </a:p>
        </p:txBody>
      </p:sp>
      <p:grpSp>
        <p:nvGrpSpPr>
          <p:cNvPr id="39" name="Gruppe 38">
            <a:extLst>
              <a:ext uri="{FF2B5EF4-FFF2-40B4-BE49-F238E27FC236}">
                <a16:creationId xmlns:a16="http://schemas.microsoft.com/office/drawing/2014/main" id="{03601593-430A-B346-929D-5121DE151EA7}"/>
              </a:ext>
            </a:extLst>
          </p:cNvPr>
          <p:cNvGrpSpPr/>
          <p:nvPr userDrawn="1"/>
        </p:nvGrpSpPr>
        <p:grpSpPr>
          <a:xfrm>
            <a:off x="10251000" y="0"/>
            <a:ext cx="1941000" cy="6857999"/>
            <a:chOff x="10251000" y="0"/>
            <a:chExt cx="1941000" cy="6857999"/>
          </a:xfrm>
        </p:grpSpPr>
        <p:sp>
          <p:nvSpPr>
            <p:cNvPr id="34" name="Rektangel 33">
              <a:extLst>
                <a:ext uri="{FF2B5EF4-FFF2-40B4-BE49-F238E27FC236}">
                  <a16:creationId xmlns:a16="http://schemas.microsoft.com/office/drawing/2014/main" id="{7BB73299-B1BC-6743-B5CA-1E6E3CAF1076}"/>
                </a:ext>
              </a:extLst>
            </p:cNvPr>
            <p:cNvSpPr/>
            <p:nvPr userDrawn="1"/>
          </p:nvSpPr>
          <p:spPr>
            <a:xfrm>
              <a:off x="10513242" y="0"/>
              <a:ext cx="1678758" cy="6857999"/>
            </a:xfrm>
            <a:prstGeom prst="rect">
              <a:avLst/>
            </a:prstGeom>
            <a:solidFill>
              <a:srgbClr val="29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a:extLst>
                <a:ext uri="{FF2B5EF4-FFF2-40B4-BE49-F238E27FC236}">
                  <a16:creationId xmlns:a16="http://schemas.microsoft.com/office/drawing/2014/main" id="{1B7B3768-4BB7-EB44-AA3E-60663608E167}"/>
                </a:ext>
              </a:extLst>
            </p:cNvPr>
            <p:cNvPicPr>
              <a:picLocks noChangeAspect="1"/>
            </p:cNvPicPr>
            <p:nvPr userDrawn="1"/>
          </p:nvPicPr>
          <p:blipFill>
            <a:blip r:embed="rId2"/>
            <a:stretch>
              <a:fillRect/>
            </a:stretch>
          </p:blipFill>
          <p:spPr>
            <a:xfrm>
              <a:off x="10251000" y="1699959"/>
              <a:ext cx="1560000" cy="468000"/>
            </a:xfrm>
            <a:prstGeom prst="rect">
              <a:avLst/>
            </a:prstGeom>
          </p:spPr>
        </p:pic>
        <p:pic>
          <p:nvPicPr>
            <p:cNvPr id="21" name="Bilde 20">
              <a:extLst>
                <a:ext uri="{FF2B5EF4-FFF2-40B4-BE49-F238E27FC236}">
                  <a16:creationId xmlns:a16="http://schemas.microsoft.com/office/drawing/2014/main" id="{F28EFEA3-9156-2C4E-81BE-45DDB38212F9}"/>
                </a:ext>
              </a:extLst>
            </p:cNvPr>
            <p:cNvPicPr>
              <a:picLocks noChangeAspect="1"/>
            </p:cNvPicPr>
            <p:nvPr userDrawn="1"/>
          </p:nvPicPr>
          <p:blipFill>
            <a:blip r:embed="rId3"/>
            <a:stretch>
              <a:fillRect/>
            </a:stretch>
          </p:blipFill>
          <p:spPr>
            <a:xfrm>
              <a:off x="10251000" y="3217797"/>
              <a:ext cx="876499" cy="468000"/>
            </a:xfrm>
            <a:prstGeom prst="rect">
              <a:avLst/>
            </a:prstGeom>
          </p:spPr>
        </p:pic>
        <p:pic>
          <p:nvPicPr>
            <p:cNvPr id="23" name="Bilde 22">
              <a:extLst>
                <a:ext uri="{FF2B5EF4-FFF2-40B4-BE49-F238E27FC236}">
                  <a16:creationId xmlns:a16="http://schemas.microsoft.com/office/drawing/2014/main" id="{364216F0-F5B5-F343-891B-7EBAAB99AC59}"/>
                </a:ext>
              </a:extLst>
            </p:cNvPr>
            <p:cNvPicPr>
              <a:picLocks noChangeAspect="1"/>
            </p:cNvPicPr>
            <p:nvPr userDrawn="1"/>
          </p:nvPicPr>
          <p:blipFill>
            <a:blip r:embed="rId4"/>
            <a:stretch>
              <a:fillRect/>
            </a:stretch>
          </p:blipFill>
          <p:spPr>
            <a:xfrm>
              <a:off x="10251000" y="2458878"/>
              <a:ext cx="976209" cy="468000"/>
            </a:xfrm>
            <a:prstGeom prst="rect">
              <a:avLst/>
            </a:prstGeom>
          </p:spPr>
        </p:pic>
        <p:pic>
          <p:nvPicPr>
            <p:cNvPr id="25" name="Bilde 24">
              <a:extLst>
                <a:ext uri="{FF2B5EF4-FFF2-40B4-BE49-F238E27FC236}">
                  <a16:creationId xmlns:a16="http://schemas.microsoft.com/office/drawing/2014/main" id="{ED2A6890-D696-B84E-9238-58AC2A96D635}"/>
                </a:ext>
              </a:extLst>
            </p:cNvPr>
            <p:cNvPicPr>
              <a:picLocks noChangeAspect="1"/>
            </p:cNvPicPr>
            <p:nvPr userDrawn="1"/>
          </p:nvPicPr>
          <p:blipFill>
            <a:blip r:embed="rId5"/>
            <a:stretch>
              <a:fillRect/>
            </a:stretch>
          </p:blipFill>
          <p:spPr>
            <a:xfrm>
              <a:off x="10251000" y="4735635"/>
              <a:ext cx="1035710" cy="468000"/>
            </a:xfrm>
            <a:prstGeom prst="rect">
              <a:avLst/>
            </a:prstGeom>
          </p:spPr>
        </p:pic>
        <p:pic>
          <p:nvPicPr>
            <p:cNvPr id="29" name="Bilde 28">
              <a:extLst>
                <a:ext uri="{FF2B5EF4-FFF2-40B4-BE49-F238E27FC236}">
                  <a16:creationId xmlns:a16="http://schemas.microsoft.com/office/drawing/2014/main" id="{D8DA652D-05B4-F147-8C66-F841CBBFC0FF}"/>
                </a:ext>
              </a:extLst>
            </p:cNvPr>
            <p:cNvPicPr>
              <a:picLocks noChangeAspect="1"/>
            </p:cNvPicPr>
            <p:nvPr userDrawn="1"/>
          </p:nvPicPr>
          <p:blipFill>
            <a:blip r:embed="rId6"/>
            <a:stretch>
              <a:fillRect/>
            </a:stretch>
          </p:blipFill>
          <p:spPr>
            <a:xfrm>
              <a:off x="10251000" y="3976716"/>
              <a:ext cx="1069484" cy="468000"/>
            </a:xfrm>
            <a:prstGeom prst="rect">
              <a:avLst/>
            </a:prstGeom>
          </p:spPr>
        </p:pic>
        <p:pic>
          <p:nvPicPr>
            <p:cNvPr id="31" name="Bilde 30">
              <a:extLst>
                <a:ext uri="{FF2B5EF4-FFF2-40B4-BE49-F238E27FC236}">
                  <a16:creationId xmlns:a16="http://schemas.microsoft.com/office/drawing/2014/main" id="{333199F0-0682-7C48-A89B-3CDAEE7F5867}"/>
                </a:ext>
              </a:extLst>
            </p:cNvPr>
            <p:cNvPicPr>
              <a:picLocks noChangeAspect="1"/>
            </p:cNvPicPr>
            <p:nvPr userDrawn="1"/>
          </p:nvPicPr>
          <p:blipFill>
            <a:blip r:embed="rId7"/>
            <a:stretch>
              <a:fillRect/>
            </a:stretch>
          </p:blipFill>
          <p:spPr>
            <a:xfrm>
              <a:off x="10251000" y="6253475"/>
              <a:ext cx="1794273" cy="468000"/>
            </a:xfrm>
            <a:prstGeom prst="rect">
              <a:avLst/>
            </a:prstGeom>
          </p:spPr>
        </p:pic>
        <p:pic>
          <p:nvPicPr>
            <p:cNvPr id="33" name="Bilde 32">
              <a:extLst>
                <a:ext uri="{FF2B5EF4-FFF2-40B4-BE49-F238E27FC236}">
                  <a16:creationId xmlns:a16="http://schemas.microsoft.com/office/drawing/2014/main" id="{6B093093-DEF2-FE4A-A29F-65A017AD0BB1}"/>
                </a:ext>
              </a:extLst>
            </p:cNvPr>
            <p:cNvPicPr>
              <a:picLocks noChangeAspect="1"/>
            </p:cNvPicPr>
            <p:nvPr userDrawn="1"/>
          </p:nvPicPr>
          <p:blipFill>
            <a:blip r:embed="rId8"/>
            <a:stretch>
              <a:fillRect/>
            </a:stretch>
          </p:blipFill>
          <p:spPr>
            <a:xfrm>
              <a:off x="10251000" y="5494554"/>
              <a:ext cx="1217450" cy="468000"/>
            </a:xfrm>
            <a:prstGeom prst="rect">
              <a:avLst/>
            </a:prstGeom>
          </p:spPr>
        </p:pic>
      </p:grpSp>
      <p:pic>
        <p:nvPicPr>
          <p:cNvPr id="36" name="Bilde 35">
            <a:extLst>
              <a:ext uri="{FF2B5EF4-FFF2-40B4-BE49-F238E27FC236}">
                <a16:creationId xmlns:a16="http://schemas.microsoft.com/office/drawing/2014/main" id="{CDE50393-D60B-7342-B876-7D1D4602D936}"/>
              </a:ext>
            </a:extLst>
          </p:cNvPr>
          <p:cNvPicPr>
            <a:picLocks noChangeAspect="1"/>
          </p:cNvPicPr>
          <p:nvPr userDrawn="1"/>
        </p:nvPicPr>
        <p:blipFill>
          <a:blip r:embed="rId9"/>
          <a:stretch>
            <a:fillRect/>
          </a:stretch>
        </p:blipFill>
        <p:spPr>
          <a:xfrm>
            <a:off x="250308" y="351475"/>
            <a:ext cx="1589575" cy="389930"/>
          </a:xfrm>
          <a:prstGeom prst="rect">
            <a:avLst/>
          </a:prstGeom>
        </p:spPr>
      </p:pic>
    </p:spTree>
    <p:extLst>
      <p:ext uri="{BB962C8B-B14F-4D97-AF65-F5344CB8AC3E}">
        <p14:creationId xmlns:p14="http://schemas.microsoft.com/office/powerpoint/2010/main" val="319125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2BB98D-9880-E645-B943-DF5783C9D88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9A1B41E-756C-6C4D-98CC-E8F41047B368}"/>
              </a:ext>
            </a:extLst>
          </p:cNvPr>
          <p:cNvSpPr>
            <a:spLocks noGrp="1"/>
          </p:cNvSpPr>
          <p:nvPr>
            <p:ph idx="1"/>
          </p:nvPr>
        </p:nvSpPr>
        <p:spPr/>
        <p:txBody>
          <a:bodyPr/>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C992321A-BD5E-974F-B6AC-EC07C2C1E8EE}"/>
              </a:ext>
            </a:extLst>
          </p:cNvPr>
          <p:cNvSpPr>
            <a:spLocks noGrp="1"/>
          </p:cNvSpPr>
          <p:nvPr>
            <p:ph type="dt" sz="half" idx="10"/>
          </p:nvPr>
        </p:nvSpPr>
        <p:spPr/>
        <p:txBody>
          <a:bodyPr/>
          <a:lstStyle/>
          <a:p>
            <a:fld id="{D10C991E-CA4F-CF43-8F52-6FF938F5E360}" type="datetimeFigureOut">
              <a:rPr lang="nb-NO" smtClean="0"/>
              <a:t>11.03.2022</a:t>
            </a:fld>
            <a:endParaRPr lang="nb-NO"/>
          </a:p>
        </p:txBody>
      </p:sp>
      <p:sp>
        <p:nvSpPr>
          <p:cNvPr id="5" name="Plassholder for bunntekst 4">
            <a:extLst>
              <a:ext uri="{FF2B5EF4-FFF2-40B4-BE49-F238E27FC236}">
                <a16:creationId xmlns:a16="http://schemas.microsoft.com/office/drawing/2014/main" id="{F3401BBD-F935-444A-AD15-5C577BCF98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1C32A69-1AE7-2140-8F1F-126395DEEBBD}"/>
              </a:ext>
            </a:extLst>
          </p:cNvPr>
          <p:cNvSpPr>
            <a:spLocks noGrp="1"/>
          </p:cNvSpPr>
          <p:nvPr>
            <p:ph type="sldNum" sz="quarter" idx="12"/>
          </p:nvPr>
        </p:nvSpPr>
        <p:spPr/>
        <p:txBody>
          <a:bodyPr/>
          <a:lstStyle/>
          <a:p>
            <a:fld id="{CB250F51-A831-FE43-B53F-701AA5AD29A3}" type="slidenum">
              <a:rPr lang="nb-NO" smtClean="0"/>
              <a:t>‹#›</a:t>
            </a:fld>
            <a:endParaRPr lang="nb-NO"/>
          </a:p>
        </p:txBody>
      </p:sp>
    </p:spTree>
    <p:extLst>
      <p:ext uri="{BB962C8B-B14F-4D97-AF65-F5344CB8AC3E}">
        <p14:creationId xmlns:p14="http://schemas.microsoft.com/office/powerpoint/2010/main" val="206592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10E4C3-0419-C44F-A5D8-17AA5F74F671}"/>
              </a:ext>
            </a:extLst>
          </p:cNvPr>
          <p:cNvSpPr>
            <a:spLocks noGrp="1"/>
          </p:cNvSpPr>
          <p:nvPr>
            <p:ph type="title"/>
          </p:nvPr>
        </p:nvSpPr>
        <p:spPr>
          <a:xfrm>
            <a:off x="831850" y="1709738"/>
            <a:ext cx="903815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2D98915-F3C5-CD4D-895A-CC43414ED197}"/>
              </a:ext>
            </a:extLst>
          </p:cNvPr>
          <p:cNvSpPr>
            <a:spLocks noGrp="1"/>
          </p:cNvSpPr>
          <p:nvPr>
            <p:ph type="body" idx="1"/>
          </p:nvPr>
        </p:nvSpPr>
        <p:spPr>
          <a:xfrm>
            <a:off x="831850" y="4589463"/>
            <a:ext cx="90381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b-NO" dirty="0"/>
              <a:t>Rediger tekststiler i malen
Andre nivå
Tredje nivå
Fjerde nivå
Femte nivå</a:t>
            </a:r>
          </a:p>
        </p:txBody>
      </p:sp>
      <p:sp>
        <p:nvSpPr>
          <p:cNvPr id="4" name="Plassholder for dato 3">
            <a:extLst>
              <a:ext uri="{FF2B5EF4-FFF2-40B4-BE49-F238E27FC236}">
                <a16:creationId xmlns:a16="http://schemas.microsoft.com/office/drawing/2014/main" id="{DABA2816-F124-C34C-B24F-6FC869FA8586}"/>
              </a:ext>
            </a:extLst>
          </p:cNvPr>
          <p:cNvSpPr>
            <a:spLocks noGrp="1"/>
          </p:cNvSpPr>
          <p:nvPr>
            <p:ph type="dt" sz="half" idx="10"/>
          </p:nvPr>
        </p:nvSpPr>
        <p:spPr/>
        <p:txBody>
          <a:bodyPr/>
          <a:lstStyle/>
          <a:p>
            <a:fld id="{D10C991E-CA4F-CF43-8F52-6FF938F5E360}" type="datetimeFigureOut">
              <a:rPr lang="nb-NO" smtClean="0"/>
              <a:t>11.03.2022</a:t>
            </a:fld>
            <a:endParaRPr lang="nb-NO"/>
          </a:p>
        </p:txBody>
      </p:sp>
      <p:sp>
        <p:nvSpPr>
          <p:cNvPr id="5" name="Plassholder for bunntekst 4">
            <a:extLst>
              <a:ext uri="{FF2B5EF4-FFF2-40B4-BE49-F238E27FC236}">
                <a16:creationId xmlns:a16="http://schemas.microsoft.com/office/drawing/2014/main" id="{7939F07C-C14F-D448-8CCE-62C650F9C1F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A2289C0-F9B4-A34D-A0B1-C1A376EB84F3}"/>
              </a:ext>
            </a:extLst>
          </p:cNvPr>
          <p:cNvSpPr>
            <a:spLocks noGrp="1"/>
          </p:cNvSpPr>
          <p:nvPr>
            <p:ph type="sldNum" sz="quarter" idx="12"/>
          </p:nvPr>
        </p:nvSpPr>
        <p:spPr/>
        <p:txBody>
          <a:bodyPr/>
          <a:lstStyle/>
          <a:p>
            <a:fld id="{CB250F51-A831-FE43-B53F-701AA5AD29A3}" type="slidenum">
              <a:rPr lang="nb-NO" smtClean="0"/>
              <a:t>‹#›</a:t>
            </a:fld>
            <a:endParaRPr lang="nb-NO"/>
          </a:p>
        </p:txBody>
      </p:sp>
    </p:spTree>
    <p:extLst>
      <p:ext uri="{BB962C8B-B14F-4D97-AF65-F5344CB8AC3E}">
        <p14:creationId xmlns:p14="http://schemas.microsoft.com/office/powerpoint/2010/main" val="348926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BBE49E-5C9F-F54B-8E09-CC8FBBFA87B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E4AEDE5-85E3-CD4B-ADAC-C6291D09AD43}"/>
              </a:ext>
            </a:extLst>
          </p:cNvPr>
          <p:cNvSpPr>
            <a:spLocks noGrp="1"/>
          </p:cNvSpPr>
          <p:nvPr>
            <p:ph sz="half" idx="1"/>
          </p:nvPr>
        </p:nvSpPr>
        <p:spPr>
          <a:xfrm>
            <a:off x="838200" y="1847850"/>
            <a:ext cx="4351638" cy="4351338"/>
          </a:xfrm>
        </p:spPr>
        <p:txBody>
          <a:bodyPr/>
          <a:lstStyle/>
          <a:p>
            <a:r>
              <a:rPr lang="nb-NO"/>
              <a:t>Rediger tekststiler i malen
Andre nivå
Tredje nivå
Fjerde nivå
Femte nivå</a:t>
            </a:r>
          </a:p>
        </p:txBody>
      </p:sp>
      <p:sp>
        <p:nvSpPr>
          <p:cNvPr id="4" name="Plassholder for innhold 3">
            <a:extLst>
              <a:ext uri="{FF2B5EF4-FFF2-40B4-BE49-F238E27FC236}">
                <a16:creationId xmlns:a16="http://schemas.microsoft.com/office/drawing/2014/main" id="{58D0A02A-291D-5947-99FE-AAD06DF97F88}"/>
              </a:ext>
            </a:extLst>
          </p:cNvPr>
          <p:cNvSpPr>
            <a:spLocks noGrp="1"/>
          </p:cNvSpPr>
          <p:nvPr>
            <p:ph sz="half" idx="2"/>
          </p:nvPr>
        </p:nvSpPr>
        <p:spPr>
          <a:xfrm>
            <a:off x="5369011" y="1847850"/>
            <a:ext cx="4500989" cy="4351338"/>
          </a:xfrm>
        </p:spPr>
        <p:txBody>
          <a:bodyPr/>
          <a:lstStyle/>
          <a:p>
            <a:r>
              <a:rPr lang="nb-NO"/>
              <a:t>Rediger tekststiler i malen
Andre nivå
Tredje nivå
Fjerde nivå
Femte nivå</a:t>
            </a:r>
          </a:p>
        </p:txBody>
      </p:sp>
      <p:sp>
        <p:nvSpPr>
          <p:cNvPr id="5" name="Plassholder for dato 4">
            <a:extLst>
              <a:ext uri="{FF2B5EF4-FFF2-40B4-BE49-F238E27FC236}">
                <a16:creationId xmlns:a16="http://schemas.microsoft.com/office/drawing/2014/main" id="{C7A9E8E8-FBD6-AC48-860E-375354BF4EF3}"/>
              </a:ext>
            </a:extLst>
          </p:cNvPr>
          <p:cNvSpPr>
            <a:spLocks noGrp="1"/>
          </p:cNvSpPr>
          <p:nvPr>
            <p:ph type="dt" sz="half" idx="10"/>
          </p:nvPr>
        </p:nvSpPr>
        <p:spPr/>
        <p:txBody>
          <a:bodyPr/>
          <a:lstStyle/>
          <a:p>
            <a:fld id="{D10C991E-CA4F-CF43-8F52-6FF938F5E360}" type="datetimeFigureOut">
              <a:rPr lang="nb-NO" smtClean="0"/>
              <a:t>11.03.2022</a:t>
            </a:fld>
            <a:endParaRPr lang="nb-NO"/>
          </a:p>
        </p:txBody>
      </p:sp>
      <p:sp>
        <p:nvSpPr>
          <p:cNvPr id="6" name="Plassholder for bunntekst 5">
            <a:extLst>
              <a:ext uri="{FF2B5EF4-FFF2-40B4-BE49-F238E27FC236}">
                <a16:creationId xmlns:a16="http://schemas.microsoft.com/office/drawing/2014/main" id="{A5CD49BD-8D7B-9845-874D-BACDBAE526A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26BE3F3-39EE-4E4D-99A1-C71F6E26A920}"/>
              </a:ext>
            </a:extLst>
          </p:cNvPr>
          <p:cNvSpPr>
            <a:spLocks noGrp="1"/>
          </p:cNvSpPr>
          <p:nvPr>
            <p:ph type="sldNum" sz="quarter" idx="12"/>
          </p:nvPr>
        </p:nvSpPr>
        <p:spPr/>
        <p:txBody>
          <a:bodyPr/>
          <a:lstStyle/>
          <a:p>
            <a:fld id="{CB250F51-A831-FE43-B53F-701AA5AD29A3}" type="slidenum">
              <a:rPr lang="nb-NO" smtClean="0"/>
              <a:t>‹#›</a:t>
            </a:fld>
            <a:endParaRPr lang="nb-NO"/>
          </a:p>
        </p:txBody>
      </p:sp>
    </p:spTree>
    <p:extLst>
      <p:ext uri="{BB962C8B-B14F-4D97-AF65-F5344CB8AC3E}">
        <p14:creationId xmlns:p14="http://schemas.microsoft.com/office/powerpoint/2010/main" val="295076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F9CF9E-1766-0943-8E07-613A7EA8D62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0C7FEEE-C3C4-5845-B402-EB10E4C0F53E}"/>
              </a:ext>
            </a:extLst>
          </p:cNvPr>
          <p:cNvSpPr>
            <a:spLocks noGrp="1"/>
          </p:cNvSpPr>
          <p:nvPr>
            <p:ph type="dt" sz="half" idx="10"/>
          </p:nvPr>
        </p:nvSpPr>
        <p:spPr/>
        <p:txBody>
          <a:bodyPr/>
          <a:lstStyle/>
          <a:p>
            <a:fld id="{D10C991E-CA4F-CF43-8F52-6FF938F5E360}" type="datetimeFigureOut">
              <a:rPr lang="nb-NO" smtClean="0"/>
              <a:t>11.03.2022</a:t>
            </a:fld>
            <a:endParaRPr lang="nb-NO"/>
          </a:p>
        </p:txBody>
      </p:sp>
      <p:sp>
        <p:nvSpPr>
          <p:cNvPr id="4" name="Plassholder for bunntekst 3">
            <a:extLst>
              <a:ext uri="{FF2B5EF4-FFF2-40B4-BE49-F238E27FC236}">
                <a16:creationId xmlns:a16="http://schemas.microsoft.com/office/drawing/2014/main" id="{FBD9860B-1D45-A04D-A60F-CECC2969039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DF0DD612-4DFE-7645-9A71-937A48208F83}"/>
              </a:ext>
            </a:extLst>
          </p:cNvPr>
          <p:cNvSpPr>
            <a:spLocks noGrp="1"/>
          </p:cNvSpPr>
          <p:nvPr>
            <p:ph type="sldNum" sz="quarter" idx="12"/>
          </p:nvPr>
        </p:nvSpPr>
        <p:spPr/>
        <p:txBody>
          <a:bodyPr/>
          <a:lstStyle/>
          <a:p>
            <a:fld id="{CB250F51-A831-FE43-B53F-701AA5AD29A3}" type="slidenum">
              <a:rPr lang="nb-NO" smtClean="0"/>
              <a:t>‹#›</a:t>
            </a:fld>
            <a:endParaRPr lang="nb-NO"/>
          </a:p>
        </p:txBody>
      </p:sp>
    </p:spTree>
    <p:extLst>
      <p:ext uri="{BB962C8B-B14F-4D97-AF65-F5344CB8AC3E}">
        <p14:creationId xmlns:p14="http://schemas.microsoft.com/office/powerpoint/2010/main" val="769206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F0C6B50-2C96-AF48-80BA-7C7C2DF15351}"/>
              </a:ext>
            </a:extLst>
          </p:cNvPr>
          <p:cNvSpPr>
            <a:spLocks noGrp="1"/>
          </p:cNvSpPr>
          <p:nvPr>
            <p:ph type="dt" sz="half" idx="10"/>
          </p:nvPr>
        </p:nvSpPr>
        <p:spPr/>
        <p:txBody>
          <a:bodyPr/>
          <a:lstStyle/>
          <a:p>
            <a:fld id="{D10C991E-CA4F-CF43-8F52-6FF938F5E360}" type="datetimeFigureOut">
              <a:rPr lang="nb-NO" smtClean="0"/>
              <a:t>11.03.2022</a:t>
            </a:fld>
            <a:endParaRPr lang="nb-NO"/>
          </a:p>
        </p:txBody>
      </p:sp>
      <p:sp>
        <p:nvSpPr>
          <p:cNvPr id="3" name="Plassholder for bunntekst 2">
            <a:extLst>
              <a:ext uri="{FF2B5EF4-FFF2-40B4-BE49-F238E27FC236}">
                <a16:creationId xmlns:a16="http://schemas.microsoft.com/office/drawing/2014/main" id="{C973F544-1845-044D-BD62-ABE5DAD6C33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06034992-F8E1-3346-AE7A-EC5C4B1DF229}"/>
              </a:ext>
            </a:extLst>
          </p:cNvPr>
          <p:cNvSpPr>
            <a:spLocks noGrp="1"/>
          </p:cNvSpPr>
          <p:nvPr>
            <p:ph type="sldNum" sz="quarter" idx="12"/>
          </p:nvPr>
        </p:nvSpPr>
        <p:spPr/>
        <p:txBody>
          <a:bodyPr/>
          <a:lstStyle/>
          <a:p>
            <a:fld id="{CB250F51-A831-FE43-B53F-701AA5AD29A3}" type="slidenum">
              <a:rPr lang="nb-NO" smtClean="0"/>
              <a:t>‹#›</a:t>
            </a:fld>
            <a:endParaRPr lang="nb-NO"/>
          </a:p>
        </p:txBody>
      </p:sp>
    </p:spTree>
    <p:extLst>
      <p:ext uri="{BB962C8B-B14F-4D97-AF65-F5344CB8AC3E}">
        <p14:creationId xmlns:p14="http://schemas.microsoft.com/office/powerpoint/2010/main" val="423956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B4A29D7-81C3-D842-9A91-1027A8525AA6}"/>
              </a:ext>
            </a:extLst>
          </p:cNvPr>
          <p:cNvSpPr>
            <a:spLocks noGrp="1"/>
          </p:cNvSpPr>
          <p:nvPr>
            <p:ph type="title"/>
          </p:nvPr>
        </p:nvSpPr>
        <p:spPr>
          <a:xfrm>
            <a:off x="926756" y="1037968"/>
            <a:ext cx="8943243" cy="65272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19B4138-12CA-2F45-8E08-849F9385B89D}"/>
              </a:ext>
            </a:extLst>
          </p:cNvPr>
          <p:cNvSpPr>
            <a:spLocks noGrp="1"/>
          </p:cNvSpPr>
          <p:nvPr>
            <p:ph type="body" idx="1"/>
          </p:nvPr>
        </p:nvSpPr>
        <p:spPr>
          <a:xfrm>
            <a:off x="926756" y="1825625"/>
            <a:ext cx="8943243" cy="4351338"/>
          </a:xfrm>
          <a:prstGeom prst="rect">
            <a:avLst/>
          </a:prstGeom>
        </p:spPr>
        <p:txBody>
          <a:bodyPr vert="horz" lIns="91440" tIns="45720" rIns="91440" bIns="45720" rtlCol="0">
            <a:normAutofit/>
          </a:bodyPr>
          <a:lstStyle/>
          <a:p>
            <a:r>
              <a:rPr lang="nb-NO" dirty="0"/>
              <a:t>Rediger tekststiler i malen
Andre nivå
Tredje nivå
Fjerde nivå
Femte nivå</a:t>
            </a:r>
          </a:p>
        </p:txBody>
      </p:sp>
      <p:sp>
        <p:nvSpPr>
          <p:cNvPr id="4" name="Plassholder for dato 3">
            <a:extLst>
              <a:ext uri="{FF2B5EF4-FFF2-40B4-BE49-F238E27FC236}">
                <a16:creationId xmlns:a16="http://schemas.microsoft.com/office/drawing/2014/main" id="{CBA94096-4436-5A40-9456-A0802D540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C991E-CA4F-CF43-8F52-6FF938F5E360}" type="datetimeFigureOut">
              <a:rPr lang="nb-NO" smtClean="0"/>
              <a:t>11.03.2022</a:t>
            </a:fld>
            <a:endParaRPr lang="nb-NO"/>
          </a:p>
        </p:txBody>
      </p:sp>
      <p:sp>
        <p:nvSpPr>
          <p:cNvPr id="5" name="Plassholder for bunntekst 4">
            <a:extLst>
              <a:ext uri="{FF2B5EF4-FFF2-40B4-BE49-F238E27FC236}">
                <a16:creationId xmlns:a16="http://schemas.microsoft.com/office/drawing/2014/main" id="{D9249C27-2B68-0E40-A9AA-664C52C550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7F869E37-1092-0049-A22F-C4FABEF3C0D3}"/>
              </a:ext>
            </a:extLst>
          </p:cNvPr>
          <p:cNvSpPr>
            <a:spLocks noGrp="1"/>
          </p:cNvSpPr>
          <p:nvPr>
            <p:ph type="sldNum" sz="quarter" idx="4"/>
          </p:nvPr>
        </p:nvSpPr>
        <p:spPr>
          <a:xfrm>
            <a:off x="8610600" y="6356350"/>
            <a:ext cx="1259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50F51-A831-FE43-B53F-701AA5AD29A3}" type="slidenum">
              <a:rPr lang="nb-NO" smtClean="0"/>
              <a:t>‹#›</a:t>
            </a:fld>
            <a:endParaRPr lang="nb-NO"/>
          </a:p>
        </p:txBody>
      </p:sp>
      <p:grpSp>
        <p:nvGrpSpPr>
          <p:cNvPr id="7" name="Gruppe 6">
            <a:extLst>
              <a:ext uri="{FF2B5EF4-FFF2-40B4-BE49-F238E27FC236}">
                <a16:creationId xmlns:a16="http://schemas.microsoft.com/office/drawing/2014/main" id="{CEBBCF00-53D2-8B41-BC22-2C3B68A7415C}"/>
              </a:ext>
            </a:extLst>
          </p:cNvPr>
          <p:cNvGrpSpPr/>
          <p:nvPr userDrawn="1"/>
        </p:nvGrpSpPr>
        <p:grpSpPr>
          <a:xfrm>
            <a:off x="10251000" y="0"/>
            <a:ext cx="1941000" cy="6857999"/>
            <a:chOff x="10251000" y="0"/>
            <a:chExt cx="1941000" cy="6857999"/>
          </a:xfrm>
        </p:grpSpPr>
        <p:sp>
          <p:nvSpPr>
            <p:cNvPr id="8" name="Rektangel 7">
              <a:extLst>
                <a:ext uri="{FF2B5EF4-FFF2-40B4-BE49-F238E27FC236}">
                  <a16:creationId xmlns:a16="http://schemas.microsoft.com/office/drawing/2014/main" id="{01E238AA-FB8C-E448-B432-4B325F18C82D}"/>
                </a:ext>
              </a:extLst>
            </p:cNvPr>
            <p:cNvSpPr/>
            <p:nvPr userDrawn="1"/>
          </p:nvSpPr>
          <p:spPr>
            <a:xfrm>
              <a:off x="10513242" y="0"/>
              <a:ext cx="1678758" cy="6857999"/>
            </a:xfrm>
            <a:prstGeom prst="rect">
              <a:avLst/>
            </a:prstGeom>
            <a:solidFill>
              <a:srgbClr val="291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754CFAFF-33AB-6844-8FCB-4EC9A48BF271}"/>
                </a:ext>
              </a:extLst>
            </p:cNvPr>
            <p:cNvPicPr>
              <a:picLocks noChangeAspect="1"/>
            </p:cNvPicPr>
            <p:nvPr userDrawn="1"/>
          </p:nvPicPr>
          <p:blipFill>
            <a:blip r:embed="rId8"/>
            <a:stretch>
              <a:fillRect/>
            </a:stretch>
          </p:blipFill>
          <p:spPr>
            <a:xfrm>
              <a:off x="10251000" y="1699959"/>
              <a:ext cx="1560000" cy="468000"/>
            </a:xfrm>
            <a:prstGeom prst="rect">
              <a:avLst/>
            </a:prstGeom>
          </p:spPr>
        </p:pic>
        <p:pic>
          <p:nvPicPr>
            <p:cNvPr id="10" name="Bilde 9">
              <a:extLst>
                <a:ext uri="{FF2B5EF4-FFF2-40B4-BE49-F238E27FC236}">
                  <a16:creationId xmlns:a16="http://schemas.microsoft.com/office/drawing/2014/main" id="{6EE3F100-1E3D-B24F-A0B4-2D3D7C7D4D6B}"/>
                </a:ext>
              </a:extLst>
            </p:cNvPr>
            <p:cNvPicPr>
              <a:picLocks noChangeAspect="1"/>
            </p:cNvPicPr>
            <p:nvPr userDrawn="1"/>
          </p:nvPicPr>
          <p:blipFill>
            <a:blip r:embed="rId9"/>
            <a:stretch>
              <a:fillRect/>
            </a:stretch>
          </p:blipFill>
          <p:spPr>
            <a:xfrm>
              <a:off x="10251000" y="3217797"/>
              <a:ext cx="876499" cy="468000"/>
            </a:xfrm>
            <a:prstGeom prst="rect">
              <a:avLst/>
            </a:prstGeom>
          </p:spPr>
        </p:pic>
        <p:pic>
          <p:nvPicPr>
            <p:cNvPr id="11" name="Bilde 10">
              <a:extLst>
                <a:ext uri="{FF2B5EF4-FFF2-40B4-BE49-F238E27FC236}">
                  <a16:creationId xmlns:a16="http://schemas.microsoft.com/office/drawing/2014/main" id="{E90F461A-FA47-724F-91DA-22A75F8AC008}"/>
                </a:ext>
              </a:extLst>
            </p:cNvPr>
            <p:cNvPicPr>
              <a:picLocks noChangeAspect="1"/>
            </p:cNvPicPr>
            <p:nvPr userDrawn="1"/>
          </p:nvPicPr>
          <p:blipFill>
            <a:blip r:embed="rId10"/>
            <a:stretch>
              <a:fillRect/>
            </a:stretch>
          </p:blipFill>
          <p:spPr>
            <a:xfrm>
              <a:off x="10251000" y="2458878"/>
              <a:ext cx="976209" cy="468000"/>
            </a:xfrm>
            <a:prstGeom prst="rect">
              <a:avLst/>
            </a:prstGeom>
          </p:spPr>
        </p:pic>
        <p:pic>
          <p:nvPicPr>
            <p:cNvPr id="12" name="Bilde 11">
              <a:extLst>
                <a:ext uri="{FF2B5EF4-FFF2-40B4-BE49-F238E27FC236}">
                  <a16:creationId xmlns:a16="http://schemas.microsoft.com/office/drawing/2014/main" id="{D46C6E4E-E5D9-7340-A01C-879164390643}"/>
                </a:ext>
              </a:extLst>
            </p:cNvPr>
            <p:cNvPicPr>
              <a:picLocks noChangeAspect="1"/>
            </p:cNvPicPr>
            <p:nvPr userDrawn="1"/>
          </p:nvPicPr>
          <p:blipFill>
            <a:blip r:embed="rId11"/>
            <a:stretch>
              <a:fillRect/>
            </a:stretch>
          </p:blipFill>
          <p:spPr>
            <a:xfrm>
              <a:off x="10251000" y="4735635"/>
              <a:ext cx="1035710" cy="468000"/>
            </a:xfrm>
            <a:prstGeom prst="rect">
              <a:avLst/>
            </a:prstGeom>
          </p:spPr>
        </p:pic>
        <p:pic>
          <p:nvPicPr>
            <p:cNvPr id="13" name="Bilde 12">
              <a:extLst>
                <a:ext uri="{FF2B5EF4-FFF2-40B4-BE49-F238E27FC236}">
                  <a16:creationId xmlns:a16="http://schemas.microsoft.com/office/drawing/2014/main" id="{7FF5D220-79CF-0A46-97F9-4A4C6D899A66}"/>
                </a:ext>
              </a:extLst>
            </p:cNvPr>
            <p:cNvPicPr>
              <a:picLocks noChangeAspect="1"/>
            </p:cNvPicPr>
            <p:nvPr userDrawn="1"/>
          </p:nvPicPr>
          <p:blipFill>
            <a:blip r:embed="rId12"/>
            <a:stretch>
              <a:fillRect/>
            </a:stretch>
          </p:blipFill>
          <p:spPr>
            <a:xfrm>
              <a:off x="10251000" y="3976716"/>
              <a:ext cx="1069484" cy="468000"/>
            </a:xfrm>
            <a:prstGeom prst="rect">
              <a:avLst/>
            </a:prstGeom>
          </p:spPr>
        </p:pic>
        <p:pic>
          <p:nvPicPr>
            <p:cNvPr id="14" name="Bilde 13">
              <a:extLst>
                <a:ext uri="{FF2B5EF4-FFF2-40B4-BE49-F238E27FC236}">
                  <a16:creationId xmlns:a16="http://schemas.microsoft.com/office/drawing/2014/main" id="{85BF8FCE-899F-8947-A9B1-5D13067326DF}"/>
                </a:ext>
              </a:extLst>
            </p:cNvPr>
            <p:cNvPicPr>
              <a:picLocks noChangeAspect="1"/>
            </p:cNvPicPr>
            <p:nvPr userDrawn="1"/>
          </p:nvPicPr>
          <p:blipFill>
            <a:blip r:embed="rId13"/>
            <a:stretch>
              <a:fillRect/>
            </a:stretch>
          </p:blipFill>
          <p:spPr>
            <a:xfrm>
              <a:off x="10251000" y="6253475"/>
              <a:ext cx="1794273" cy="468000"/>
            </a:xfrm>
            <a:prstGeom prst="rect">
              <a:avLst/>
            </a:prstGeom>
          </p:spPr>
        </p:pic>
        <p:pic>
          <p:nvPicPr>
            <p:cNvPr id="15" name="Bilde 14">
              <a:extLst>
                <a:ext uri="{FF2B5EF4-FFF2-40B4-BE49-F238E27FC236}">
                  <a16:creationId xmlns:a16="http://schemas.microsoft.com/office/drawing/2014/main" id="{7996894E-39C5-764D-A221-66A13CA1AC8D}"/>
                </a:ext>
              </a:extLst>
            </p:cNvPr>
            <p:cNvPicPr>
              <a:picLocks noChangeAspect="1"/>
            </p:cNvPicPr>
            <p:nvPr userDrawn="1"/>
          </p:nvPicPr>
          <p:blipFill>
            <a:blip r:embed="rId14"/>
            <a:stretch>
              <a:fillRect/>
            </a:stretch>
          </p:blipFill>
          <p:spPr>
            <a:xfrm>
              <a:off x="10251000" y="5494554"/>
              <a:ext cx="1217450" cy="468000"/>
            </a:xfrm>
            <a:prstGeom prst="rect">
              <a:avLst/>
            </a:prstGeom>
          </p:spPr>
        </p:pic>
      </p:grpSp>
      <p:pic>
        <p:nvPicPr>
          <p:cNvPr id="16" name="Bilde 15">
            <a:extLst>
              <a:ext uri="{FF2B5EF4-FFF2-40B4-BE49-F238E27FC236}">
                <a16:creationId xmlns:a16="http://schemas.microsoft.com/office/drawing/2014/main" id="{ACB91072-B66D-644C-BA1A-29F54FD6384C}"/>
              </a:ext>
            </a:extLst>
          </p:cNvPr>
          <p:cNvPicPr>
            <a:picLocks noChangeAspect="1"/>
          </p:cNvPicPr>
          <p:nvPr userDrawn="1"/>
        </p:nvPicPr>
        <p:blipFill>
          <a:blip r:embed="rId15"/>
          <a:stretch>
            <a:fillRect/>
          </a:stretch>
        </p:blipFill>
        <p:spPr>
          <a:xfrm>
            <a:off x="250308" y="351475"/>
            <a:ext cx="1589575" cy="389930"/>
          </a:xfrm>
          <a:prstGeom prst="rect">
            <a:avLst/>
          </a:prstGeom>
        </p:spPr>
      </p:pic>
    </p:spTree>
    <p:extLst>
      <p:ext uri="{BB962C8B-B14F-4D97-AF65-F5344CB8AC3E}">
        <p14:creationId xmlns:p14="http://schemas.microsoft.com/office/powerpoint/2010/main" val="537676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mailto:tbj@sia.no"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2866767" y="4270549"/>
            <a:ext cx="5915307" cy="1868994"/>
          </a:xfrm>
        </p:spPr>
        <p:txBody>
          <a:bodyPr>
            <a:normAutofit/>
          </a:bodyPr>
          <a:lstStyle/>
          <a:p>
            <a:endParaRPr lang="nb-NO" dirty="0"/>
          </a:p>
          <a:p>
            <a:endParaRPr lang="nb-NO" dirty="0"/>
          </a:p>
          <a:p>
            <a:r>
              <a:rPr lang="nb-NO" dirty="0"/>
              <a:t>Økonomi- og Søknadskurs</a:t>
            </a:r>
          </a:p>
          <a:p>
            <a:r>
              <a:rPr lang="nb-NO" dirty="0"/>
              <a:t>Mars 2022</a:t>
            </a:r>
          </a:p>
        </p:txBody>
      </p:sp>
      <p:pic>
        <p:nvPicPr>
          <p:cNvPr id="2" name="Bilde 1">
            <a:extLst>
              <a:ext uri="{FF2B5EF4-FFF2-40B4-BE49-F238E27FC236}">
                <a16:creationId xmlns:a16="http://schemas.microsoft.com/office/drawing/2014/main" id="{9CA937B1-362A-461C-88F3-BF9B4F1C9816}"/>
              </a:ext>
            </a:extLst>
          </p:cNvPr>
          <p:cNvPicPr>
            <a:picLocks noChangeAspect="1"/>
          </p:cNvPicPr>
          <p:nvPr/>
        </p:nvPicPr>
        <p:blipFill>
          <a:blip r:embed="rId3"/>
          <a:stretch>
            <a:fillRect/>
          </a:stretch>
        </p:blipFill>
        <p:spPr>
          <a:xfrm>
            <a:off x="2490970" y="1235948"/>
            <a:ext cx="6291104" cy="3538746"/>
          </a:xfrm>
          <a:prstGeom prst="rect">
            <a:avLst/>
          </a:prstGeom>
        </p:spPr>
      </p:pic>
    </p:spTree>
    <p:extLst>
      <p:ext uri="{BB962C8B-B14F-4D97-AF65-F5344CB8AC3E}">
        <p14:creationId xmlns:p14="http://schemas.microsoft.com/office/powerpoint/2010/main" val="57680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latin typeface="+mn-lt"/>
              </a:rPr>
              <a:t>Krav til regnskap foreninger og lag	</a:t>
            </a:r>
          </a:p>
        </p:txBody>
      </p:sp>
      <p:sp>
        <p:nvSpPr>
          <p:cNvPr id="3" name="Plassholder for innhold 2"/>
          <p:cNvSpPr>
            <a:spLocks noGrp="1"/>
          </p:cNvSpPr>
          <p:nvPr>
            <p:ph idx="1"/>
          </p:nvPr>
        </p:nvSpPr>
        <p:spPr/>
        <p:txBody>
          <a:bodyPr>
            <a:normAutofit lnSpcReduction="10000"/>
          </a:bodyPr>
          <a:lstStyle/>
          <a:p>
            <a:pPr marL="0" indent="0">
              <a:buNone/>
            </a:pPr>
            <a:r>
              <a:rPr lang="nb-NO" sz="2000" dirty="0">
                <a:latin typeface="Arial" panose="020B0604020202020204" pitchFamily="34" charset="0"/>
                <a:cs typeface="Arial" panose="020B0604020202020204" pitchFamily="34" charset="0"/>
              </a:rPr>
              <a:t>Regnskapsloven stiller ikke krav til å føre regnskap for foreninger og lag, med mindre ett av disse krav er oppfylt:</a:t>
            </a:r>
          </a:p>
          <a:p>
            <a:r>
              <a:rPr lang="nb-NO" sz="2000" dirty="0">
                <a:latin typeface="Arial" panose="020B0604020202020204" pitchFamily="34" charset="0"/>
                <a:cs typeface="Arial" panose="020B0604020202020204" pitchFamily="34" charset="0"/>
              </a:rPr>
              <a:t>Salgsinntekter over 2 mill.kr</a:t>
            </a:r>
          </a:p>
          <a:p>
            <a:r>
              <a:rPr lang="nb-NO" sz="2000" dirty="0">
                <a:latin typeface="Arial" panose="020B0604020202020204" pitchFamily="34" charset="0"/>
                <a:cs typeface="Arial" panose="020B0604020202020204" pitchFamily="34" charset="0"/>
              </a:rPr>
              <a:t>Eiendeler med verdi over 20 mill.kr</a:t>
            </a:r>
          </a:p>
          <a:p>
            <a:r>
              <a:rPr lang="nb-NO" sz="2000" dirty="0">
                <a:latin typeface="Arial" panose="020B0604020202020204" pitchFamily="34" charset="0"/>
                <a:cs typeface="Arial" panose="020B0604020202020204" pitchFamily="34" charset="0"/>
              </a:rPr>
              <a:t>20 årsverk</a:t>
            </a:r>
          </a:p>
          <a:p>
            <a:endParaRPr lang="nb-NO" sz="2000"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Men et regnskap gir oversikt over inntekter og kostnader. </a:t>
            </a:r>
          </a:p>
          <a:p>
            <a:r>
              <a:rPr lang="nb-NO" sz="2000" dirty="0">
                <a:latin typeface="Arial" panose="020B0604020202020204" pitchFamily="34" charset="0"/>
                <a:cs typeface="Arial" panose="020B0604020202020204" pitchFamily="34" charset="0"/>
              </a:rPr>
              <a:t>På sikt vil regnskapet være godt grunnlag for budsjett.</a:t>
            </a:r>
          </a:p>
          <a:p>
            <a:endParaRPr lang="nb-NO" sz="2000"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https://www.skatteetaten.no/bedrift-og-organisasjon/rapportering-og-bransjer/bransjer-med-egne-regler/frivillige-og-ideelle-organisasjoner/skatt-for/</a:t>
            </a:r>
          </a:p>
        </p:txBody>
      </p:sp>
    </p:spTree>
    <p:extLst>
      <p:ext uri="{BB962C8B-B14F-4D97-AF65-F5344CB8AC3E}">
        <p14:creationId xmlns:p14="http://schemas.microsoft.com/office/powerpoint/2010/main" val="2300525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latin typeface="+mn-lt"/>
              </a:rPr>
              <a:t>Budsjett</a:t>
            </a:r>
          </a:p>
        </p:txBody>
      </p:sp>
      <p:sp>
        <p:nvSpPr>
          <p:cNvPr id="3" name="Plassholder for innhold 2"/>
          <p:cNvSpPr>
            <a:spLocks noGrp="1"/>
          </p:cNvSpPr>
          <p:nvPr>
            <p:ph idx="1"/>
          </p:nvPr>
        </p:nvSpPr>
        <p:spPr/>
        <p:txBody>
          <a:bodyPr>
            <a:normAutofit lnSpcReduction="10000"/>
          </a:bodyPr>
          <a:lstStyle/>
          <a:p>
            <a:r>
              <a:rPr lang="nb-NO" dirty="0"/>
              <a:t>En systematisk oversikt over forventede inntekter og kostnader for en bestemt periode.</a:t>
            </a:r>
          </a:p>
          <a:p>
            <a:r>
              <a:rPr lang="nb-NO" dirty="0"/>
              <a:t>Periode </a:t>
            </a:r>
          </a:p>
          <a:p>
            <a:pPr>
              <a:buFontTx/>
              <a:buChar char="-"/>
            </a:pPr>
            <a:r>
              <a:rPr lang="nb-NO" dirty="0"/>
              <a:t>Kalender år eller semester</a:t>
            </a:r>
          </a:p>
          <a:p>
            <a:r>
              <a:rPr lang="nb-NO" dirty="0"/>
              <a:t>Budsjett </a:t>
            </a:r>
          </a:p>
          <a:p>
            <a:pPr marL="0" indent="0">
              <a:buNone/>
            </a:pPr>
            <a:r>
              <a:rPr lang="nb-NO" dirty="0"/>
              <a:t>- Avdeling</a:t>
            </a:r>
          </a:p>
          <a:p>
            <a:pPr marL="0" indent="0">
              <a:buNone/>
            </a:pPr>
            <a:r>
              <a:rPr lang="nb-NO" dirty="0"/>
              <a:t>- Prosjekt</a:t>
            </a:r>
          </a:p>
          <a:p>
            <a:pPr marL="0" indent="0">
              <a:buNone/>
            </a:pPr>
            <a:r>
              <a:rPr lang="nb-NO" dirty="0"/>
              <a:t>- Arrangement /tur</a:t>
            </a:r>
          </a:p>
          <a:p>
            <a:r>
              <a:rPr lang="nb-NO" dirty="0"/>
              <a:t>Hvilke inntektskilder har vi?</a:t>
            </a:r>
          </a:p>
          <a:p>
            <a:r>
              <a:rPr lang="nb-NO" dirty="0"/>
              <a:t>Hva påvirker dem?</a:t>
            </a:r>
          </a:p>
        </p:txBody>
      </p:sp>
    </p:spTree>
    <p:extLst>
      <p:ext uri="{BB962C8B-B14F-4D97-AF65-F5344CB8AC3E}">
        <p14:creationId xmlns:p14="http://schemas.microsoft.com/office/powerpoint/2010/main" val="263917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Budsjett forts.</a:t>
            </a:r>
          </a:p>
        </p:txBody>
      </p:sp>
      <p:sp>
        <p:nvSpPr>
          <p:cNvPr id="3" name="Plassholder for innhold 2"/>
          <p:cNvSpPr>
            <a:spLocks noGrp="1"/>
          </p:cNvSpPr>
          <p:nvPr>
            <p:ph idx="1"/>
          </p:nvPr>
        </p:nvSpPr>
        <p:spPr/>
        <p:txBody>
          <a:bodyPr>
            <a:normAutofit/>
          </a:bodyPr>
          <a:lstStyle/>
          <a:p>
            <a:r>
              <a:rPr lang="nb-NO" dirty="0"/>
              <a:t>Hvilke kostnader har vi, hva planlegger vi å gjennomføre?</a:t>
            </a:r>
          </a:p>
          <a:p>
            <a:pPr>
              <a:buFontTx/>
              <a:buChar char="-"/>
            </a:pPr>
            <a:r>
              <a:rPr lang="nb-NO" dirty="0"/>
              <a:t>Faste kostnader som løper (leie avtaler, abonnement)</a:t>
            </a:r>
          </a:p>
          <a:p>
            <a:pPr>
              <a:buFontTx/>
              <a:buChar char="-"/>
            </a:pPr>
            <a:r>
              <a:rPr lang="nb-NO" dirty="0"/>
              <a:t>Variable kostnader </a:t>
            </a:r>
          </a:p>
          <a:p>
            <a:r>
              <a:rPr lang="nb-NO" dirty="0"/>
              <a:t>Konsekvent og realistisk</a:t>
            </a:r>
          </a:p>
          <a:p>
            <a:pPr>
              <a:buFontTx/>
              <a:buChar char="-"/>
            </a:pPr>
            <a:r>
              <a:rPr lang="nb-NO" dirty="0"/>
              <a:t>Vær forsiktig, men optimistisk</a:t>
            </a:r>
          </a:p>
          <a:p>
            <a:pPr>
              <a:buFontTx/>
              <a:buChar char="-"/>
            </a:pPr>
            <a:r>
              <a:rPr lang="nb-NO" dirty="0"/>
              <a:t>Konsekvent. Forventer dere mange deltakere på en konferanse, må en leie større lokale, bestille mer mat.</a:t>
            </a:r>
          </a:p>
          <a:p>
            <a:pPr>
              <a:buFontTx/>
              <a:buChar char="-"/>
            </a:pPr>
            <a:r>
              <a:rPr lang="nb-NO" dirty="0"/>
              <a:t>Ikke inngå avtaler dere ikke kan holde. Forplikte seg til å betale…</a:t>
            </a:r>
          </a:p>
          <a:p>
            <a:endParaRPr lang="nb-NO" dirty="0"/>
          </a:p>
        </p:txBody>
      </p:sp>
    </p:spTree>
    <p:extLst>
      <p:ext uri="{BB962C8B-B14F-4D97-AF65-F5344CB8AC3E}">
        <p14:creationId xmlns:p14="http://schemas.microsoft.com/office/powerpoint/2010/main" val="21090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Budsjett forts.	</a:t>
            </a:r>
          </a:p>
        </p:txBody>
      </p:sp>
      <p:sp>
        <p:nvSpPr>
          <p:cNvPr id="3" name="Plassholder for innhold 2"/>
          <p:cNvSpPr>
            <a:spLocks noGrp="1"/>
          </p:cNvSpPr>
          <p:nvPr>
            <p:ph idx="1"/>
          </p:nvPr>
        </p:nvSpPr>
        <p:spPr/>
        <p:txBody>
          <a:bodyPr/>
          <a:lstStyle/>
          <a:p>
            <a:endParaRPr lang="nb-NO" dirty="0"/>
          </a:p>
          <a:p>
            <a:r>
              <a:rPr lang="nb-NO" dirty="0"/>
              <a:t>Budsjett bør styrebehandles. Alle vet hvilket budsjett som er vedtatt.</a:t>
            </a:r>
          </a:p>
          <a:p>
            <a:r>
              <a:rPr lang="nb-NO" dirty="0"/>
              <a:t>Hvem er budsjettet for?</a:t>
            </a:r>
          </a:p>
          <a:p>
            <a:pPr marL="0" indent="0">
              <a:buNone/>
            </a:pPr>
            <a:r>
              <a:rPr lang="nb-NO" dirty="0"/>
              <a:t>Intern bruk</a:t>
            </a:r>
          </a:p>
          <a:p>
            <a:pPr marL="0" indent="0">
              <a:buNone/>
            </a:pPr>
            <a:r>
              <a:rPr lang="nb-NO" dirty="0"/>
              <a:t>- Oppdatering til styret og til medlemmer. Verktøy til drift.</a:t>
            </a:r>
          </a:p>
          <a:p>
            <a:pPr marL="0" indent="0">
              <a:buNone/>
            </a:pPr>
            <a:r>
              <a:rPr lang="nb-NO" dirty="0"/>
              <a:t>Ekstern bruk</a:t>
            </a:r>
          </a:p>
          <a:p>
            <a:pPr marL="0" indent="0">
              <a:buNone/>
            </a:pPr>
            <a:r>
              <a:rPr lang="nb-NO" dirty="0"/>
              <a:t>- Støtteordninger krever ofte budsjett. Samarbeidspartnere.</a:t>
            </a:r>
          </a:p>
        </p:txBody>
      </p:sp>
    </p:spTree>
    <p:extLst>
      <p:ext uri="{BB962C8B-B14F-4D97-AF65-F5344CB8AC3E}">
        <p14:creationId xmlns:p14="http://schemas.microsoft.com/office/powerpoint/2010/main" val="3775709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Eksempel budsjett</a:t>
            </a:r>
          </a:p>
        </p:txBody>
      </p:sp>
      <p:pic>
        <p:nvPicPr>
          <p:cNvPr id="5" name="Bilde 4"/>
          <p:cNvPicPr>
            <a:picLocks noChangeAspect="1"/>
          </p:cNvPicPr>
          <p:nvPr/>
        </p:nvPicPr>
        <p:blipFill>
          <a:blip r:embed="rId3"/>
          <a:stretch>
            <a:fillRect/>
          </a:stretch>
        </p:blipFill>
        <p:spPr>
          <a:xfrm>
            <a:off x="4917190" y="308999"/>
            <a:ext cx="5642371" cy="6214894"/>
          </a:xfrm>
          <a:prstGeom prst="rect">
            <a:avLst/>
          </a:prstGeom>
        </p:spPr>
      </p:pic>
    </p:spTree>
    <p:extLst>
      <p:ext uri="{BB962C8B-B14F-4D97-AF65-F5344CB8AC3E}">
        <p14:creationId xmlns:p14="http://schemas.microsoft.com/office/powerpoint/2010/main" val="2257490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latin typeface="+mn-lt"/>
              </a:rPr>
              <a:t>Regnskap</a:t>
            </a:r>
            <a:r>
              <a:rPr lang="nb-NO" dirty="0"/>
              <a:t>	</a:t>
            </a:r>
          </a:p>
        </p:txBody>
      </p:sp>
      <p:sp>
        <p:nvSpPr>
          <p:cNvPr id="3" name="Plassholder for innhold 2"/>
          <p:cNvSpPr>
            <a:spLocks noGrp="1"/>
          </p:cNvSpPr>
          <p:nvPr>
            <p:ph idx="1"/>
          </p:nvPr>
        </p:nvSpPr>
        <p:spPr/>
        <p:txBody>
          <a:bodyPr>
            <a:normAutofit fontScale="62500" lnSpcReduction="20000"/>
          </a:bodyPr>
          <a:lstStyle/>
          <a:p>
            <a:endParaRPr lang="nb-NO" sz="2000" dirty="0"/>
          </a:p>
          <a:p>
            <a:pPr marL="0" indent="0">
              <a:buNone/>
            </a:pPr>
            <a:r>
              <a:rPr lang="nb-NO" sz="2600" i="1" dirty="0">
                <a:latin typeface="Arial" panose="020B0604020202020204" pitchFamily="34" charset="0"/>
                <a:cs typeface="Arial" panose="020B0604020202020204" pitchFamily="34" charset="0"/>
              </a:rPr>
              <a:t>”Et sammendrag av et selskaps bokføringer, i form av en oversikt over resultatet av virksomheten og den økonomiske stilling </a:t>
            </a:r>
            <a:endParaRPr lang="nb-NO" sz="2600" dirty="0">
              <a:latin typeface="Arial" panose="020B0604020202020204" pitchFamily="34" charset="0"/>
              <a:cs typeface="Arial" panose="020B0604020202020204" pitchFamily="34" charset="0"/>
            </a:endParaRPr>
          </a:p>
          <a:p>
            <a:pPr marL="0" indent="0">
              <a:buNone/>
            </a:pPr>
            <a:r>
              <a:rPr lang="nb-NO" sz="2600" i="1" dirty="0">
                <a:latin typeface="Arial" panose="020B0604020202020204" pitchFamily="34" charset="0"/>
                <a:cs typeface="Arial" panose="020B0604020202020204" pitchFamily="34" charset="0"/>
              </a:rPr>
              <a:t>ved slutten av perioden” </a:t>
            </a:r>
            <a:endParaRPr lang="nb-NO" sz="2600" dirty="0">
              <a:latin typeface="Arial" panose="020B0604020202020204" pitchFamily="34" charset="0"/>
              <a:cs typeface="Arial" panose="020B0604020202020204" pitchFamily="34" charset="0"/>
            </a:endParaRPr>
          </a:p>
          <a:p>
            <a:endParaRPr lang="nb-NO" sz="2600" dirty="0">
              <a:latin typeface="Arial" panose="020B0604020202020204" pitchFamily="34" charset="0"/>
              <a:cs typeface="Arial" panose="020B0604020202020204" pitchFamily="34" charset="0"/>
            </a:endParaRPr>
          </a:p>
          <a:p>
            <a:endParaRPr lang="nb-NO" sz="2600" dirty="0">
              <a:latin typeface="Arial" panose="020B0604020202020204" pitchFamily="34" charset="0"/>
              <a:cs typeface="Arial" panose="020B0604020202020204" pitchFamily="34" charset="0"/>
            </a:endParaRPr>
          </a:p>
          <a:p>
            <a:pPr marL="0" indent="0">
              <a:buNone/>
            </a:pPr>
            <a:r>
              <a:rPr lang="nb-NO" sz="2600" dirty="0">
                <a:latin typeface="Arial" panose="020B0604020202020204" pitchFamily="34" charset="0"/>
                <a:cs typeface="Arial" panose="020B0604020202020204" pitchFamily="34" charset="0"/>
              </a:rPr>
              <a:t>En redegjørelse for inntekter og kostnader </a:t>
            </a:r>
          </a:p>
          <a:p>
            <a:pPr marL="0" indent="0">
              <a:buNone/>
            </a:pPr>
            <a:r>
              <a:rPr lang="nb-NO" sz="2600" dirty="0">
                <a:latin typeface="Arial" panose="020B0604020202020204" pitchFamily="34" charset="0"/>
                <a:cs typeface="Arial" panose="020B0604020202020204" pitchFamily="34" charset="0"/>
              </a:rPr>
              <a:t>•En historisk oversikt over alle transaksjoner </a:t>
            </a:r>
          </a:p>
          <a:p>
            <a:pPr marL="0" indent="0">
              <a:buNone/>
            </a:pPr>
            <a:r>
              <a:rPr lang="nb-NO" sz="2600" dirty="0">
                <a:latin typeface="Arial" panose="020B0604020202020204" pitchFamily="34" charset="0"/>
                <a:cs typeface="Arial" panose="020B0604020202020204" pitchFamily="34" charset="0"/>
              </a:rPr>
              <a:t>•Bedriftens økonomiske historie </a:t>
            </a:r>
          </a:p>
          <a:p>
            <a:endParaRPr lang="nb-NO" sz="2000" dirty="0">
              <a:latin typeface="Arial" panose="020B0604020202020204" pitchFamily="34" charset="0"/>
              <a:cs typeface="Arial" panose="020B0604020202020204" pitchFamily="34" charset="0"/>
            </a:endParaRPr>
          </a:p>
          <a:p>
            <a:endParaRPr lang="nb-NO" sz="2000" dirty="0">
              <a:latin typeface="Arial" panose="020B0604020202020204" pitchFamily="34" charset="0"/>
              <a:cs typeface="Arial" panose="020B0604020202020204" pitchFamily="34" charset="0"/>
            </a:endParaRPr>
          </a:p>
          <a:p>
            <a:r>
              <a:rPr lang="nb-NO" sz="2900" dirty="0">
                <a:latin typeface="Arial" panose="020B0604020202020204" pitchFamily="34" charset="0"/>
                <a:cs typeface="Arial" panose="020B0604020202020204" pitchFamily="34" charset="0"/>
              </a:rPr>
              <a:t>Sammenstilles med forrige år, eller budsjett.</a:t>
            </a:r>
          </a:p>
          <a:p>
            <a:r>
              <a:rPr lang="nb-NO" sz="2900" dirty="0">
                <a:latin typeface="Arial" panose="020B0604020202020204" pitchFamily="34" charset="0"/>
                <a:cs typeface="Arial" panose="020B0604020202020204" pitchFamily="34" charset="0"/>
              </a:rPr>
              <a:t>Sammenstillingsprinsippet</a:t>
            </a:r>
          </a:p>
          <a:p>
            <a:pPr marL="0" indent="0">
              <a:buNone/>
            </a:pPr>
            <a:r>
              <a:rPr lang="nb-NO" sz="2900" dirty="0">
                <a:latin typeface="Arial" panose="020B0604020202020204" pitchFamily="34" charset="0"/>
                <a:cs typeface="Arial" panose="020B0604020202020204" pitchFamily="34" charset="0"/>
              </a:rPr>
              <a:t>Utgifter skal kostnadsføres i samme periode som tilhørende inntekt.</a:t>
            </a:r>
          </a:p>
          <a:p>
            <a:pPr marL="0" indent="0">
              <a:buNone/>
            </a:pPr>
            <a:r>
              <a:rPr lang="nb-NO" sz="2900" dirty="0">
                <a:latin typeface="Arial" panose="020B0604020202020204" pitchFamily="34" charset="0"/>
                <a:cs typeface="Arial" panose="020B0604020202020204" pitchFamily="34" charset="0"/>
              </a:rPr>
              <a:t>Alle transaksjoner bør vises (</a:t>
            </a:r>
            <a:r>
              <a:rPr lang="nb-NO" sz="2900" dirty="0" err="1">
                <a:latin typeface="Arial" panose="020B0604020202020204" pitchFamily="34" charset="0"/>
                <a:cs typeface="Arial" panose="020B0604020202020204" pitchFamily="34" charset="0"/>
              </a:rPr>
              <a:t>f.eks</a:t>
            </a:r>
            <a:r>
              <a:rPr lang="nb-NO" sz="2900" dirty="0">
                <a:latin typeface="Arial" panose="020B0604020202020204" pitchFamily="34" charset="0"/>
                <a:cs typeface="Arial" panose="020B0604020202020204" pitchFamily="34" charset="0"/>
              </a:rPr>
              <a:t> investeringsstøtte til driftsmidler)</a:t>
            </a:r>
          </a:p>
          <a:p>
            <a:pPr marL="0" indent="0">
              <a:buNone/>
            </a:pPr>
            <a:endParaRPr lang="nb-NO" dirty="0"/>
          </a:p>
        </p:txBody>
      </p:sp>
    </p:spTree>
    <p:extLst>
      <p:ext uri="{BB962C8B-B14F-4D97-AF65-F5344CB8AC3E}">
        <p14:creationId xmlns:p14="http://schemas.microsoft.com/office/powerpoint/2010/main" val="2044205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latin typeface="+mn-lt"/>
              </a:rPr>
              <a:t>Hva er regnskapets formål?</a:t>
            </a:r>
          </a:p>
        </p:txBody>
      </p:sp>
      <p:sp>
        <p:nvSpPr>
          <p:cNvPr id="3" name="Plassholder for innhold 2"/>
          <p:cNvSpPr>
            <a:spLocks noGrp="1"/>
          </p:cNvSpPr>
          <p:nvPr>
            <p:ph idx="1"/>
          </p:nvPr>
        </p:nvSpPr>
        <p:spPr/>
        <p:txBody>
          <a:bodyPr/>
          <a:lstStyle/>
          <a:p>
            <a:endParaRPr lang="nb-NO" dirty="0"/>
          </a:p>
          <a:p>
            <a:endParaRPr lang="nb-NO" dirty="0"/>
          </a:p>
          <a:p>
            <a:pPr marL="0" indent="0">
              <a:buNone/>
            </a:pPr>
            <a:r>
              <a:rPr lang="nb-NO" sz="2000" dirty="0">
                <a:latin typeface="Arial" panose="020B0604020202020204" pitchFamily="34" charset="0"/>
                <a:cs typeface="Arial" panose="020B0604020202020204" pitchFamily="34" charset="0"/>
              </a:rPr>
              <a:t>•Gi et økonomisk grunnlag til beslutninger </a:t>
            </a:r>
          </a:p>
          <a:p>
            <a:pPr marL="0" indent="0">
              <a:buNone/>
            </a:pPr>
            <a:r>
              <a:rPr lang="nb-NO" sz="2000" dirty="0">
                <a:latin typeface="Arial" panose="020B0604020202020204" pitchFamily="34" charset="0"/>
                <a:cs typeface="Arial" panose="020B0604020202020204" pitchFamily="34" charset="0"/>
              </a:rPr>
              <a:t>•Oversikt over hvor pengene kommer fra og hvor de brukes </a:t>
            </a:r>
          </a:p>
          <a:p>
            <a:pPr marL="0" indent="0">
              <a:buNone/>
            </a:pPr>
            <a:r>
              <a:rPr lang="nb-NO" sz="2000" dirty="0">
                <a:latin typeface="Arial" panose="020B0604020202020204" pitchFamily="34" charset="0"/>
                <a:cs typeface="Arial" panose="020B0604020202020204" pitchFamily="34" charset="0"/>
              </a:rPr>
              <a:t>•Å dokumentere for eksterne aktører at dere drifter fornuftig og fortjener støtte </a:t>
            </a:r>
          </a:p>
          <a:p>
            <a:endParaRPr lang="nb-N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859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62708" y="2136339"/>
            <a:ext cx="8581292" cy="2554545"/>
          </a:xfrm>
          <a:prstGeom prst="rect">
            <a:avLst/>
          </a:prstGeom>
        </p:spPr>
        <p:txBody>
          <a:bodyPr wrap="square">
            <a:spAutoFit/>
          </a:bodyPr>
          <a:lstStyle/>
          <a:p>
            <a:r>
              <a:rPr lang="nb-NO" sz="2000" dirty="0"/>
              <a:t>Regnskapet bør presenteres for styret / ledergruppe jevnlig.</a:t>
            </a:r>
          </a:p>
          <a:p>
            <a:r>
              <a:rPr lang="nb-NO" sz="2000" dirty="0"/>
              <a:t>Dokumenter hva som er presentert (sakspapirer). </a:t>
            </a:r>
          </a:p>
          <a:p>
            <a:endParaRPr lang="nb-NO" sz="2000" dirty="0"/>
          </a:p>
          <a:p>
            <a:r>
              <a:rPr lang="nb-NO" sz="2000" dirty="0"/>
              <a:t>Regnskapet som presenteres er normalt på et overordnet nivå. Ikke hver enkelt transaksjon – men sum pr konto gruppe for en gitt periode.</a:t>
            </a:r>
          </a:p>
          <a:p>
            <a:endParaRPr lang="nb-NO" sz="2000" dirty="0"/>
          </a:p>
          <a:p>
            <a:r>
              <a:rPr lang="nb-NO" sz="2000" dirty="0"/>
              <a:t>Etter rapportering «låses/stenges» tidligere perioder</a:t>
            </a:r>
          </a:p>
          <a:p>
            <a:r>
              <a:rPr lang="nb-NO" sz="2000" dirty="0"/>
              <a:t>Endringer skjer i neste periode.</a:t>
            </a:r>
          </a:p>
        </p:txBody>
      </p:sp>
    </p:spTree>
    <p:extLst>
      <p:ext uri="{BB962C8B-B14F-4D97-AF65-F5344CB8AC3E}">
        <p14:creationId xmlns:p14="http://schemas.microsoft.com/office/powerpoint/2010/main" val="521793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latin typeface="+mn-lt"/>
              </a:rPr>
              <a:t>Begreper</a:t>
            </a:r>
          </a:p>
        </p:txBody>
      </p:sp>
      <p:sp>
        <p:nvSpPr>
          <p:cNvPr id="3" name="Plassholder for innhold 2"/>
          <p:cNvSpPr>
            <a:spLocks noGrp="1"/>
          </p:cNvSpPr>
          <p:nvPr>
            <p:ph idx="1"/>
          </p:nvPr>
        </p:nvSpPr>
        <p:spPr/>
        <p:txBody>
          <a:bodyPr>
            <a:normAutofit/>
          </a:bodyPr>
          <a:lstStyle/>
          <a:p>
            <a:pPr marL="0" indent="0">
              <a:buNone/>
            </a:pPr>
            <a:endParaRPr lang="nb-NO" dirty="0"/>
          </a:p>
          <a:p>
            <a:pPr marL="0" indent="0">
              <a:buNone/>
            </a:pPr>
            <a:r>
              <a:rPr lang="nb-NO" dirty="0"/>
              <a:t>•Bilag </a:t>
            </a:r>
          </a:p>
          <a:p>
            <a:pPr marL="0" indent="0">
              <a:buNone/>
            </a:pPr>
            <a:r>
              <a:rPr lang="nb-NO" dirty="0"/>
              <a:t>•Bokføring </a:t>
            </a:r>
          </a:p>
          <a:p>
            <a:pPr marL="0" indent="0">
              <a:buNone/>
            </a:pPr>
            <a:r>
              <a:rPr lang="nb-NO" dirty="0"/>
              <a:t>•Debet og kredit </a:t>
            </a:r>
          </a:p>
          <a:p>
            <a:pPr marL="0" indent="0">
              <a:buNone/>
            </a:pPr>
            <a:r>
              <a:rPr lang="nb-NO" dirty="0"/>
              <a:t>•Kontoplan /Konto-kode-klasse </a:t>
            </a:r>
          </a:p>
          <a:p>
            <a:pPr marL="0" indent="0">
              <a:buNone/>
            </a:pPr>
            <a:r>
              <a:rPr lang="nb-NO" dirty="0"/>
              <a:t> - Balanse-regnskap </a:t>
            </a:r>
          </a:p>
          <a:p>
            <a:pPr marL="0" indent="0">
              <a:buNone/>
            </a:pPr>
            <a:r>
              <a:rPr lang="nb-NO" dirty="0"/>
              <a:t> - Resultat-regnskap </a:t>
            </a:r>
          </a:p>
          <a:p>
            <a:pPr marL="0" indent="0">
              <a:buNone/>
            </a:pPr>
            <a:r>
              <a:rPr lang="nb-NO" dirty="0"/>
              <a:t>•Inn- og utg. balanse </a:t>
            </a:r>
          </a:p>
          <a:p>
            <a:pPr marL="0" indent="0">
              <a:buNone/>
            </a:pPr>
            <a:r>
              <a:rPr lang="nb-NO" dirty="0"/>
              <a:t>•Avstemming </a:t>
            </a:r>
          </a:p>
          <a:p>
            <a:endParaRPr lang="nb-NO" dirty="0"/>
          </a:p>
          <a:p>
            <a:endParaRPr lang="nb-NO" dirty="0"/>
          </a:p>
        </p:txBody>
      </p:sp>
    </p:spTree>
    <p:extLst>
      <p:ext uri="{BB962C8B-B14F-4D97-AF65-F5344CB8AC3E}">
        <p14:creationId xmlns:p14="http://schemas.microsoft.com/office/powerpoint/2010/main" val="4020671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Bokføring</a:t>
            </a:r>
          </a:p>
        </p:txBody>
      </p:sp>
      <p:sp>
        <p:nvSpPr>
          <p:cNvPr id="3" name="Plassholder for innhold 2"/>
          <p:cNvSpPr>
            <a:spLocks noGrp="1"/>
          </p:cNvSpPr>
          <p:nvPr>
            <p:ph idx="1"/>
          </p:nvPr>
        </p:nvSpPr>
        <p:spPr/>
        <p:txBody>
          <a:bodyPr>
            <a:normAutofit/>
          </a:bodyPr>
          <a:lstStyle/>
          <a:p>
            <a:endParaRPr lang="nb-NO" dirty="0"/>
          </a:p>
          <a:p>
            <a:r>
              <a:rPr lang="nb-NO" i="1" dirty="0"/>
              <a:t>Kalles også </a:t>
            </a:r>
            <a:r>
              <a:rPr lang="nb-NO" b="1" i="1" dirty="0"/>
              <a:t>bilagsføring</a:t>
            </a:r>
            <a:r>
              <a:rPr lang="nb-NO" i="1" dirty="0"/>
              <a:t>, </a:t>
            </a:r>
            <a:r>
              <a:rPr lang="nb-NO" b="1" i="1" dirty="0"/>
              <a:t>kontering </a:t>
            </a:r>
            <a:r>
              <a:rPr lang="nb-NO" i="1" dirty="0"/>
              <a:t>og </a:t>
            </a:r>
            <a:r>
              <a:rPr lang="nb-NO" b="1" i="1" dirty="0"/>
              <a:t>postering</a:t>
            </a:r>
            <a:r>
              <a:rPr lang="nb-NO" i="1" dirty="0"/>
              <a:t>. </a:t>
            </a:r>
            <a:endParaRPr lang="nb-NO" dirty="0"/>
          </a:p>
          <a:p>
            <a:pPr marL="0" indent="0">
              <a:buNone/>
            </a:pPr>
            <a:r>
              <a:rPr lang="nb-NO" dirty="0"/>
              <a:t>•Registrering i regnskapet på ulike kontoer for å forklare en transaksjon </a:t>
            </a:r>
          </a:p>
          <a:p>
            <a:pPr marL="0" indent="0">
              <a:buNone/>
            </a:pPr>
            <a:endParaRPr lang="nb-NO" dirty="0"/>
          </a:p>
          <a:p>
            <a:pPr marL="0" indent="0">
              <a:buNone/>
            </a:pPr>
            <a:r>
              <a:rPr lang="nb-NO" dirty="0"/>
              <a:t>•Alle bilag føres på minst to kontoer en på debet (+) og en på kredit (-). </a:t>
            </a:r>
          </a:p>
          <a:p>
            <a:endParaRPr lang="nb-NO" dirty="0"/>
          </a:p>
          <a:p>
            <a:pPr marL="0" indent="0">
              <a:buNone/>
            </a:pPr>
            <a:r>
              <a:rPr lang="nb-NO" dirty="0"/>
              <a:t>•Alle bilagsføringer skal gå i null (balansere) </a:t>
            </a:r>
          </a:p>
          <a:p>
            <a:endParaRPr lang="nb-NO" dirty="0"/>
          </a:p>
        </p:txBody>
      </p:sp>
    </p:spTree>
    <p:extLst>
      <p:ext uri="{BB962C8B-B14F-4D97-AF65-F5344CB8AC3E}">
        <p14:creationId xmlns:p14="http://schemas.microsoft.com/office/powerpoint/2010/main" val="30587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809102" y="535460"/>
            <a:ext cx="6557319" cy="4308872"/>
          </a:xfrm>
          <a:prstGeom prst="rect">
            <a:avLst/>
          </a:prstGeom>
          <a:noFill/>
        </p:spPr>
        <p:txBody>
          <a:bodyPr wrap="square" rtlCol="0">
            <a:spAutoFit/>
          </a:bodyPr>
          <a:lstStyle/>
          <a:p>
            <a:r>
              <a:rPr lang="nb-NO" sz="4000" dirty="0"/>
              <a:t>Agenda</a:t>
            </a:r>
          </a:p>
          <a:p>
            <a:endParaRPr lang="nb-NO" sz="4000" dirty="0"/>
          </a:p>
          <a:p>
            <a:pPr marL="285750" indent="-285750">
              <a:buFontTx/>
              <a:buChar char="-"/>
            </a:pPr>
            <a:r>
              <a:rPr lang="nb-NO" sz="2000" dirty="0">
                <a:latin typeface="Arial" panose="020B0604020202020204" pitchFamily="34" charset="0"/>
                <a:cs typeface="Arial" panose="020B0604020202020204" pitchFamily="34" charset="0"/>
              </a:rPr>
              <a:t>Introduksjon</a:t>
            </a:r>
          </a:p>
          <a:p>
            <a:pPr marL="285750" indent="-285750">
              <a:buFontTx/>
              <a:buChar char="-"/>
            </a:pPr>
            <a:r>
              <a:rPr lang="nb-NO" sz="2000" dirty="0">
                <a:latin typeface="Arial" panose="020B0604020202020204" pitchFamily="34" charset="0"/>
                <a:cs typeface="Arial" panose="020B0604020202020204" pitchFamily="34" charset="0"/>
              </a:rPr>
              <a:t>Om SiA</a:t>
            </a:r>
          </a:p>
          <a:p>
            <a:pPr marL="285750" indent="-285750">
              <a:buFontTx/>
              <a:buChar char="-"/>
            </a:pPr>
            <a:r>
              <a:rPr lang="nb-NO" sz="2000" dirty="0">
                <a:latin typeface="Arial" panose="020B0604020202020204" pitchFamily="34" charset="0"/>
                <a:cs typeface="Arial" panose="020B0604020202020204" pitchFamily="34" charset="0"/>
              </a:rPr>
              <a:t>Ansvaret til styret i foreninger og lag</a:t>
            </a:r>
          </a:p>
          <a:p>
            <a:pPr marL="285750" indent="-285750">
              <a:buFontTx/>
              <a:buChar char="-"/>
            </a:pPr>
            <a:r>
              <a:rPr lang="nb-NO" sz="2000" dirty="0">
                <a:latin typeface="Arial" panose="020B0604020202020204" pitchFamily="34" charset="0"/>
                <a:cs typeface="Arial" panose="020B0604020202020204" pitchFamily="34" charset="0"/>
              </a:rPr>
              <a:t>Budsjett</a:t>
            </a:r>
          </a:p>
          <a:p>
            <a:pPr marL="285750" indent="-285750">
              <a:buFontTx/>
              <a:buChar char="-"/>
            </a:pPr>
            <a:r>
              <a:rPr lang="nb-NO" sz="2000" dirty="0">
                <a:latin typeface="Arial" panose="020B0604020202020204" pitchFamily="34" charset="0"/>
                <a:cs typeface="Arial" panose="020B0604020202020204" pitchFamily="34" charset="0"/>
              </a:rPr>
              <a:t>Hvorfor regnskap og budsjett</a:t>
            </a:r>
          </a:p>
          <a:p>
            <a:pPr marL="285750" indent="-285750">
              <a:buFontTx/>
              <a:buChar char="-"/>
            </a:pPr>
            <a:r>
              <a:rPr lang="nb-NO" sz="2000" dirty="0">
                <a:latin typeface="Arial" panose="020B0604020202020204" pitchFamily="34" charset="0"/>
                <a:cs typeface="Arial" panose="020B0604020202020204" pitchFamily="34" charset="0"/>
              </a:rPr>
              <a:t>Regnskap</a:t>
            </a:r>
          </a:p>
          <a:p>
            <a:pPr marL="285750" indent="-285750">
              <a:buFontTx/>
              <a:buChar char="-"/>
            </a:pPr>
            <a:r>
              <a:rPr lang="nb-NO" sz="2000" dirty="0">
                <a:latin typeface="Arial" panose="020B0604020202020204" pitchFamily="34" charset="0"/>
                <a:cs typeface="Arial" panose="020B0604020202020204" pitchFamily="34" charset="0"/>
              </a:rPr>
              <a:t>Tips til regnskapsføringen</a:t>
            </a:r>
          </a:p>
          <a:p>
            <a:endParaRPr lang="nb-NO" dirty="0"/>
          </a:p>
          <a:p>
            <a:pPr marL="285750" indent="-285750">
              <a:buFontTx/>
              <a:buChar char="-"/>
            </a:pPr>
            <a:endParaRPr lang="nb-NO" dirty="0"/>
          </a:p>
          <a:p>
            <a:pPr marL="285750" indent="-285750">
              <a:buFontTx/>
              <a:buChar char="-"/>
            </a:pPr>
            <a:endParaRPr lang="nb-NO" dirty="0"/>
          </a:p>
        </p:txBody>
      </p:sp>
    </p:spTree>
    <p:extLst>
      <p:ext uri="{BB962C8B-B14F-4D97-AF65-F5344CB8AC3E}">
        <p14:creationId xmlns:p14="http://schemas.microsoft.com/office/powerpoint/2010/main" val="4106613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5E19E8-CDF0-4C45-854C-39306749E44C}"/>
              </a:ext>
            </a:extLst>
          </p:cNvPr>
          <p:cNvSpPr>
            <a:spLocks noGrp="1"/>
          </p:cNvSpPr>
          <p:nvPr>
            <p:ph type="title"/>
          </p:nvPr>
        </p:nvSpPr>
        <p:spPr/>
        <p:txBody>
          <a:bodyPr>
            <a:normAutofit fontScale="90000"/>
          </a:bodyPr>
          <a:lstStyle/>
          <a:p>
            <a:r>
              <a:rPr lang="nb-NO" dirty="0"/>
              <a:t>Konto</a:t>
            </a:r>
          </a:p>
        </p:txBody>
      </p:sp>
      <p:sp>
        <p:nvSpPr>
          <p:cNvPr id="3" name="Plassholder for innhold 2">
            <a:extLst>
              <a:ext uri="{FF2B5EF4-FFF2-40B4-BE49-F238E27FC236}">
                <a16:creationId xmlns:a16="http://schemas.microsoft.com/office/drawing/2014/main" id="{97B39A7B-E8A9-48C5-B4F1-C2A6D8BD5299}"/>
              </a:ext>
            </a:extLst>
          </p:cNvPr>
          <p:cNvSpPr>
            <a:spLocks noGrp="1"/>
          </p:cNvSpPr>
          <p:nvPr>
            <p:ph idx="1"/>
          </p:nvPr>
        </p:nvSpPr>
        <p:spPr/>
        <p:txBody>
          <a:bodyPr/>
          <a:lstStyle/>
          <a:p>
            <a:r>
              <a:rPr lang="nb-NO" dirty="0"/>
              <a:t>En konto i regnskapet er en «enhet» der en samler samme type transaksjoner.</a:t>
            </a:r>
          </a:p>
          <a:p>
            <a:r>
              <a:rPr lang="nb-NO" dirty="0"/>
              <a:t>For eksempel. Konto 6800 Kontorrekvisita vil inneholde alle bokføringer der vi har kjøpt kulepenner, kopipapir, osv.</a:t>
            </a:r>
          </a:p>
          <a:p>
            <a:r>
              <a:rPr lang="nb-NO" dirty="0"/>
              <a:t>Konto 7320 Markedsføring vil inneholde bokføringer der vi har kjøpt roll-</a:t>
            </a:r>
            <a:r>
              <a:rPr lang="nb-NO" dirty="0" err="1"/>
              <a:t>ups</a:t>
            </a:r>
            <a:r>
              <a:rPr lang="nb-NO" dirty="0"/>
              <a:t>, plakater, gensere m trykk osv.</a:t>
            </a:r>
          </a:p>
          <a:p>
            <a:r>
              <a:rPr lang="nb-NO" dirty="0"/>
              <a:t>Konto 1910 Bank vil inneholde alle bokføringer der penger er gått inn eller ut av bankkontoen</a:t>
            </a:r>
          </a:p>
          <a:p>
            <a:pPr marL="0" indent="0">
              <a:buNone/>
            </a:pPr>
            <a:endParaRPr lang="nb-NO" dirty="0"/>
          </a:p>
        </p:txBody>
      </p:sp>
    </p:spTree>
    <p:extLst>
      <p:ext uri="{BB962C8B-B14F-4D97-AF65-F5344CB8AC3E}">
        <p14:creationId xmlns:p14="http://schemas.microsoft.com/office/powerpoint/2010/main" val="3197301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5B1A43-1AC9-4034-B096-AD443622249D}"/>
              </a:ext>
            </a:extLst>
          </p:cNvPr>
          <p:cNvSpPr>
            <a:spLocks noGrp="1"/>
          </p:cNvSpPr>
          <p:nvPr>
            <p:ph type="title"/>
          </p:nvPr>
        </p:nvSpPr>
        <p:spPr/>
        <p:txBody>
          <a:bodyPr>
            <a:normAutofit fontScale="90000"/>
          </a:bodyPr>
          <a:lstStyle/>
          <a:p>
            <a:r>
              <a:rPr lang="nb-NO" dirty="0"/>
              <a:t>Eksempel:</a:t>
            </a:r>
          </a:p>
        </p:txBody>
      </p:sp>
      <p:sp>
        <p:nvSpPr>
          <p:cNvPr id="3" name="Plassholder for innhold 2">
            <a:extLst>
              <a:ext uri="{FF2B5EF4-FFF2-40B4-BE49-F238E27FC236}">
                <a16:creationId xmlns:a16="http://schemas.microsoft.com/office/drawing/2014/main" id="{892F18F4-0820-4C25-B49F-35C829648CD7}"/>
              </a:ext>
            </a:extLst>
          </p:cNvPr>
          <p:cNvSpPr>
            <a:spLocks noGrp="1"/>
          </p:cNvSpPr>
          <p:nvPr>
            <p:ph idx="1"/>
          </p:nvPr>
        </p:nvSpPr>
        <p:spPr/>
        <p:txBody>
          <a:bodyPr/>
          <a:lstStyle/>
          <a:p>
            <a:r>
              <a:rPr lang="nb-NO" dirty="0"/>
              <a:t>Refunderer møtemat, kr 50,- til styremedlem Kjell</a:t>
            </a:r>
          </a:p>
          <a:p>
            <a:endParaRPr lang="nb-NO" dirty="0"/>
          </a:p>
          <a:p>
            <a:endParaRPr lang="nb-NO" dirty="0"/>
          </a:p>
        </p:txBody>
      </p:sp>
      <p:graphicFrame>
        <p:nvGraphicFramePr>
          <p:cNvPr id="4" name="Tabell 4">
            <a:extLst>
              <a:ext uri="{FF2B5EF4-FFF2-40B4-BE49-F238E27FC236}">
                <a16:creationId xmlns:a16="http://schemas.microsoft.com/office/drawing/2014/main" id="{CBED118B-7088-4AD5-A562-9D50ED1BA861}"/>
              </a:ext>
            </a:extLst>
          </p:cNvPr>
          <p:cNvGraphicFramePr>
            <a:graphicFrameLocks noGrp="1"/>
          </p:cNvGraphicFramePr>
          <p:nvPr>
            <p:extLst>
              <p:ext uri="{D42A27DB-BD31-4B8C-83A1-F6EECF244321}">
                <p14:modId xmlns:p14="http://schemas.microsoft.com/office/powerpoint/2010/main" val="1992118802"/>
              </p:ext>
            </p:extLst>
          </p:nvPr>
        </p:nvGraphicFramePr>
        <p:xfrm>
          <a:off x="786004" y="3425185"/>
          <a:ext cx="8127999" cy="111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35858893"/>
                    </a:ext>
                  </a:extLst>
                </a:gridCol>
                <a:gridCol w="2709333">
                  <a:extLst>
                    <a:ext uri="{9D8B030D-6E8A-4147-A177-3AD203B41FA5}">
                      <a16:colId xmlns:a16="http://schemas.microsoft.com/office/drawing/2014/main" val="1167391667"/>
                    </a:ext>
                  </a:extLst>
                </a:gridCol>
                <a:gridCol w="2709333">
                  <a:extLst>
                    <a:ext uri="{9D8B030D-6E8A-4147-A177-3AD203B41FA5}">
                      <a16:colId xmlns:a16="http://schemas.microsoft.com/office/drawing/2014/main" val="2405058560"/>
                    </a:ext>
                  </a:extLst>
                </a:gridCol>
              </a:tblGrid>
              <a:tr h="370840">
                <a:tc>
                  <a:txBody>
                    <a:bodyPr/>
                    <a:lstStyle/>
                    <a:p>
                      <a:endParaRPr lang="nb-NO"/>
                    </a:p>
                  </a:txBody>
                  <a:tcPr/>
                </a:tc>
                <a:tc>
                  <a:txBody>
                    <a:bodyPr/>
                    <a:lstStyle/>
                    <a:p>
                      <a:r>
                        <a:rPr lang="nb-NO" dirty="0"/>
                        <a:t>Debet</a:t>
                      </a:r>
                    </a:p>
                  </a:txBody>
                  <a:tcPr/>
                </a:tc>
                <a:tc>
                  <a:txBody>
                    <a:bodyPr/>
                    <a:lstStyle/>
                    <a:p>
                      <a:r>
                        <a:rPr lang="nb-NO" dirty="0"/>
                        <a:t>Kredit</a:t>
                      </a:r>
                    </a:p>
                  </a:txBody>
                  <a:tcPr/>
                </a:tc>
                <a:extLst>
                  <a:ext uri="{0D108BD9-81ED-4DB2-BD59-A6C34878D82A}">
                    <a16:rowId xmlns:a16="http://schemas.microsoft.com/office/drawing/2014/main" val="3762031836"/>
                  </a:ext>
                </a:extLst>
              </a:tr>
              <a:tr h="370840">
                <a:tc>
                  <a:txBody>
                    <a:bodyPr/>
                    <a:lstStyle/>
                    <a:p>
                      <a:r>
                        <a:rPr lang="nb-NO" dirty="0"/>
                        <a:t>1910 Bank</a:t>
                      </a:r>
                    </a:p>
                  </a:txBody>
                  <a:tcPr/>
                </a:tc>
                <a:tc>
                  <a:txBody>
                    <a:bodyPr/>
                    <a:lstStyle/>
                    <a:p>
                      <a:endParaRPr lang="nb-NO" dirty="0"/>
                    </a:p>
                  </a:txBody>
                  <a:tcPr/>
                </a:tc>
                <a:tc>
                  <a:txBody>
                    <a:bodyPr/>
                    <a:lstStyle/>
                    <a:p>
                      <a:r>
                        <a:rPr lang="nb-NO" dirty="0"/>
                        <a:t>-50,-</a:t>
                      </a:r>
                    </a:p>
                  </a:txBody>
                  <a:tcPr/>
                </a:tc>
                <a:extLst>
                  <a:ext uri="{0D108BD9-81ED-4DB2-BD59-A6C34878D82A}">
                    <a16:rowId xmlns:a16="http://schemas.microsoft.com/office/drawing/2014/main" val="4148844049"/>
                  </a:ext>
                </a:extLst>
              </a:tr>
              <a:tr h="370840">
                <a:tc>
                  <a:txBody>
                    <a:bodyPr/>
                    <a:lstStyle/>
                    <a:p>
                      <a:r>
                        <a:rPr lang="nb-NO" dirty="0"/>
                        <a:t>5860 Møtemat</a:t>
                      </a:r>
                    </a:p>
                  </a:txBody>
                  <a:tcPr/>
                </a:tc>
                <a:tc>
                  <a:txBody>
                    <a:bodyPr/>
                    <a:lstStyle/>
                    <a:p>
                      <a:r>
                        <a:rPr lang="nb-NO" dirty="0"/>
                        <a:t>50,-</a:t>
                      </a:r>
                    </a:p>
                  </a:txBody>
                  <a:tcPr/>
                </a:tc>
                <a:tc>
                  <a:txBody>
                    <a:bodyPr/>
                    <a:lstStyle/>
                    <a:p>
                      <a:endParaRPr lang="nb-NO" dirty="0"/>
                    </a:p>
                  </a:txBody>
                  <a:tcPr/>
                </a:tc>
                <a:extLst>
                  <a:ext uri="{0D108BD9-81ED-4DB2-BD59-A6C34878D82A}">
                    <a16:rowId xmlns:a16="http://schemas.microsoft.com/office/drawing/2014/main" val="2153414046"/>
                  </a:ext>
                </a:extLst>
              </a:tr>
            </a:tbl>
          </a:graphicData>
        </a:graphic>
      </p:graphicFrame>
    </p:spTree>
    <p:extLst>
      <p:ext uri="{BB962C8B-B14F-4D97-AF65-F5344CB8AC3E}">
        <p14:creationId xmlns:p14="http://schemas.microsoft.com/office/powerpoint/2010/main" val="859800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Debet og kredit</a:t>
            </a:r>
          </a:p>
        </p:txBody>
      </p:sp>
      <p:sp>
        <p:nvSpPr>
          <p:cNvPr id="3" name="Plassholder for innhold 2"/>
          <p:cNvSpPr>
            <a:spLocks noGrp="1"/>
          </p:cNvSpPr>
          <p:nvPr>
            <p:ph idx="1"/>
          </p:nvPr>
        </p:nvSpPr>
        <p:spPr/>
        <p:txBody>
          <a:bodyPr/>
          <a:lstStyle/>
          <a:p>
            <a:endParaRPr lang="nb-NO" dirty="0"/>
          </a:p>
          <a:p>
            <a:pPr marL="0" indent="0">
              <a:buNone/>
            </a:pPr>
            <a:r>
              <a:rPr lang="nb-NO" b="1" i="1" dirty="0"/>
              <a:t>”Det dobbelte bokholders prinsipp” </a:t>
            </a:r>
            <a:endParaRPr lang="nb-NO" dirty="0"/>
          </a:p>
          <a:p>
            <a:pPr marL="0" indent="0">
              <a:buNone/>
            </a:pPr>
            <a:r>
              <a:rPr lang="nb-NO" dirty="0"/>
              <a:t>•Alle bokføringer føres i </a:t>
            </a:r>
            <a:r>
              <a:rPr lang="nb-NO" b="1" i="1" dirty="0"/>
              <a:t>debet (+) </a:t>
            </a:r>
            <a:r>
              <a:rPr lang="nb-NO" dirty="0"/>
              <a:t>og </a:t>
            </a:r>
            <a:r>
              <a:rPr lang="nb-NO" b="1" i="1" dirty="0"/>
              <a:t>kredit (-) </a:t>
            </a:r>
            <a:endParaRPr lang="nb-NO" dirty="0"/>
          </a:p>
          <a:p>
            <a:pPr marL="0" indent="0">
              <a:buNone/>
            </a:pPr>
            <a:r>
              <a:rPr lang="nb-NO" dirty="0"/>
              <a:t>•Debet + </a:t>
            </a:r>
          </a:p>
          <a:p>
            <a:pPr marL="0" indent="0">
              <a:buNone/>
            </a:pPr>
            <a:r>
              <a:rPr lang="nb-NO" dirty="0"/>
              <a:t>•Kredit - </a:t>
            </a:r>
          </a:p>
          <a:p>
            <a:pPr marL="0" indent="0">
              <a:buNone/>
            </a:pPr>
            <a:r>
              <a:rPr lang="nb-NO" dirty="0"/>
              <a:t>•Betydningen av disse fortegnene varierer avhengig av hvilke kontoer de føres på. </a:t>
            </a:r>
          </a:p>
        </p:txBody>
      </p:sp>
    </p:spTree>
    <p:extLst>
      <p:ext uri="{BB962C8B-B14F-4D97-AF65-F5344CB8AC3E}">
        <p14:creationId xmlns:p14="http://schemas.microsoft.com/office/powerpoint/2010/main" val="4095829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Bilag	</a:t>
            </a:r>
          </a:p>
        </p:txBody>
      </p:sp>
      <p:sp>
        <p:nvSpPr>
          <p:cNvPr id="3" name="Plassholder for innhold 2"/>
          <p:cNvSpPr>
            <a:spLocks noGrp="1"/>
          </p:cNvSpPr>
          <p:nvPr>
            <p:ph idx="1"/>
          </p:nvPr>
        </p:nvSpPr>
        <p:spPr/>
        <p:txBody>
          <a:bodyPr/>
          <a:lstStyle/>
          <a:p>
            <a:endParaRPr lang="nb-NO" dirty="0"/>
          </a:p>
          <a:p>
            <a:pPr marL="0" indent="0">
              <a:buNone/>
            </a:pPr>
            <a:r>
              <a:rPr lang="nb-NO" b="1" i="1" dirty="0"/>
              <a:t>”Dokumentasjon for det vi registrerer” </a:t>
            </a:r>
            <a:endParaRPr lang="nb-NO" dirty="0"/>
          </a:p>
          <a:p>
            <a:pPr marL="0" indent="0">
              <a:buNone/>
            </a:pPr>
            <a:r>
              <a:rPr lang="nb-NO" b="1" i="1" dirty="0"/>
              <a:t>Eksempel på bilag: </a:t>
            </a:r>
            <a:endParaRPr lang="nb-NO" dirty="0"/>
          </a:p>
          <a:p>
            <a:pPr marL="0" indent="0">
              <a:buNone/>
            </a:pPr>
            <a:r>
              <a:rPr lang="nb-NO" dirty="0"/>
              <a:t>•Faktura </a:t>
            </a:r>
          </a:p>
          <a:p>
            <a:pPr marL="0" indent="0">
              <a:buNone/>
            </a:pPr>
            <a:r>
              <a:rPr lang="nb-NO" dirty="0"/>
              <a:t>•Kreditnota </a:t>
            </a:r>
          </a:p>
          <a:p>
            <a:pPr marL="0" indent="0">
              <a:buNone/>
            </a:pPr>
            <a:r>
              <a:rPr lang="nb-NO" dirty="0"/>
              <a:t>•Kvittering </a:t>
            </a:r>
          </a:p>
          <a:p>
            <a:pPr marL="0" indent="0">
              <a:buNone/>
            </a:pPr>
            <a:r>
              <a:rPr lang="nb-NO" dirty="0"/>
              <a:t>•Utfylt skjema </a:t>
            </a:r>
          </a:p>
          <a:p>
            <a:endParaRPr lang="nb-NO" dirty="0"/>
          </a:p>
        </p:txBody>
      </p:sp>
    </p:spTree>
    <p:extLst>
      <p:ext uri="{BB962C8B-B14F-4D97-AF65-F5344CB8AC3E}">
        <p14:creationId xmlns:p14="http://schemas.microsoft.com/office/powerpoint/2010/main" val="1769974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Kontokodeklasser</a:t>
            </a:r>
          </a:p>
        </p:txBody>
      </p:sp>
      <p:sp>
        <p:nvSpPr>
          <p:cNvPr id="3" name="Plassholder for innhold 2"/>
          <p:cNvSpPr>
            <a:spLocks noGrp="1"/>
          </p:cNvSpPr>
          <p:nvPr>
            <p:ph idx="1"/>
          </p:nvPr>
        </p:nvSpPr>
        <p:spPr/>
        <p:txBody>
          <a:bodyPr>
            <a:normAutofit lnSpcReduction="10000"/>
          </a:bodyPr>
          <a:lstStyle/>
          <a:p>
            <a:endParaRPr lang="nb-NO" dirty="0"/>
          </a:p>
          <a:p>
            <a:pPr marL="0" indent="0">
              <a:buNone/>
            </a:pPr>
            <a:r>
              <a:rPr lang="nb-NO" b="1" dirty="0"/>
              <a:t>Regnskapet er delt opp i 8 “tallklasser”: </a:t>
            </a:r>
            <a:endParaRPr lang="nb-NO" dirty="0"/>
          </a:p>
          <a:p>
            <a:pPr marL="0" indent="0">
              <a:buNone/>
            </a:pPr>
            <a:r>
              <a:rPr lang="nb-NO" dirty="0"/>
              <a:t>1000.Eiendeler </a:t>
            </a:r>
          </a:p>
          <a:p>
            <a:pPr marL="0" indent="0">
              <a:buNone/>
            </a:pPr>
            <a:r>
              <a:rPr lang="nb-NO" dirty="0"/>
              <a:t>2000.Egenkapital og Gjeld </a:t>
            </a:r>
          </a:p>
          <a:p>
            <a:pPr marL="0" indent="0">
              <a:buNone/>
            </a:pPr>
            <a:r>
              <a:rPr lang="nb-NO" dirty="0"/>
              <a:t>3000.Inntekter </a:t>
            </a:r>
          </a:p>
          <a:p>
            <a:pPr marL="0" indent="0">
              <a:buNone/>
            </a:pPr>
            <a:r>
              <a:rPr lang="nb-NO" dirty="0"/>
              <a:t>4000.Varekostnader </a:t>
            </a:r>
          </a:p>
          <a:p>
            <a:pPr marL="0" indent="0">
              <a:buNone/>
            </a:pPr>
            <a:r>
              <a:rPr lang="nb-NO" dirty="0"/>
              <a:t>5000.Lønnskostnader </a:t>
            </a:r>
          </a:p>
          <a:p>
            <a:pPr marL="0" indent="0">
              <a:buNone/>
            </a:pPr>
            <a:r>
              <a:rPr lang="nb-NO" dirty="0"/>
              <a:t>6000.Andre driftskostnader </a:t>
            </a:r>
          </a:p>
          <a:p>
            <a:pPr marL="0" indent="0">
              <a:buNone/>
            </a:pPr>
            <a:r>
              <a:rPr lang="nb-NO" dirty="0"/>
              <a:t>7000.Andre driftskostnader </a:t>
            </a:r>
          </a:p>
          <a:p>
            <a:pPr marL="0" indent="0">
              <a:buNone/>
            </a:pPr>
            <a:r>
              <a:rPr lang="nb-NO" dirty="0"/>
              <a:t>8000.Finansinntekter og -kostnader </a:t>
            </a:r>
          </a:p>
          <a:p>
            <a:endParaRPr lang="nb-NO" dirty="0"/>
          </a:p>
        </p:txBody>
      </p:sp>
    </p:spTree>
    <p:extLst>
      <p:ext uri="{BB962C8B-B14F-4D97-AF65-F5344CB8AC3E}">
        <p14:creationId xmlns:p14="http://schemas.microsoft.com/office/powerpoint/2010/main" val="438086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Norsk Standard kontoplan – kontoklasser	</a:t>
            </a:r>
          </a:p>
        </p:txBody>
      </p:sp>
      <p:pic>
        <p:nvPicPr>
          <p:cNvPr id="4" name="Plassholder for innhold 3"/>
          <p:cNvPicPr>
            <a:picLocks noGrp="1" noChangeAspect="1"/>
          </p:cNvPicPr>
          <p:nvPr>
            <p:ph idx="1"/>
          </p:nvPr>
        </p:nvPicPr>
        <p:blipFill>
          <a:blip r:embed="rId2"/>
          <a:stretch>
            <a:fillRect/>
          </a:stretch>
        </p:blipFill>
        <p:spPr>
          <a:xfrm>
            <a:off x="2183027" y="1518688"/>
            <a:ext cx="5666931" cy="5028978"/>
          </a:xfrm>
          <a:prstGeom prst="rect">
            <a:avLst/>
          </a:prstGeom>
        </p:spPr>
      </p:pic>
    </p:spTree>
    <p:extLst>
      <p:ext uri="{BB962C8B-B14F-4D97-AF65-F5344CB8AC3E}">
        <p14:creationId xmlns:p14="http://schemas.microsoft.com/office/powerpoint/2010/main" val="4200590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Balansen</a:t>
            </a:r>
          </a:p>
        </p:txBody>
      </p:sp>
      <p:sp>
        <p:nvSpPr>
          <p:cNvPr id="3" name="Plassholder for innhold 2"/>
          <p:cNvSpPr>
            <a:spLocks noGrp="1"/>
          </p:cNvSpPr>
          <p:nvPr>
            <p:ph idx="1"/>
          </p:nvPr>
        </p:nvSpPr>
        <p:spPr/>
        <p:txBody>
          <a:bodyPr/>
          <a:lstStyle/>
          <a:p>
            <a:endParaRPr lang="nb-NO" dirty="0"/>
          </a:p>
          <a:p>
            <a:pPr marL="0" indent="0">
              <a:buNone/>
            </a:pPr>
            <a:r>
              <a:rPr lang="nb-NO" b="1" i="1" dirty="0"/>
              <a:t>1000-Serien </a:t>
            </a:r>
            <a:r>
              <a:rPr lang="nb-NO" dirty="0"/>
              <a:t>- </a:t>
            </a:r>
            <a:r>
              <a:rPr lang="nb-NO" b="1" i="1" dirty="0"/>
              <a:t>Hva vi har: </a:t>
            </a:r>
            <a:endParaRPr lang="nb-NO" dirty="0"/>
          </a:p>
          <a:p>
            <a:pPr marL="0" indent="0">
              <a:buNone/>
            </a:pPr>
            <a:r>
              <a:rPr lang="nb-NO" dirty="0"/>
              <a:t>•Eiendeler </a:t>
            </a:r>
          </a:p>
          <a:p>
            <a:endParaRPr lang="nb-NO" dirty="0"/>
          </a:p>
          <a:p>
            <a:pPr marL="0" indent="0">
              <a:buNone/>
            </a:pPr>
            <a:r>
              <a:rPr lang="nb-NO" b="1" i="1" dirty="0"/>
              <a:t>2000-Serien </a:t>
            </a:r>
            <a:r>
              <a:rPr lang="nb-NO" dirty="0"/>
              <a:t>-  </a:t>
            </a:r>
            <a:r>
              <a:rPr lang="nb-NO" b="1" i="1" dirty="0"/>
              <a:t>Hvor pengene kommer fra: </a:t>
            </a:r>
            <a:endParaRPr lang="nb-NO" dirty="0"/>
          </a:p>
          <a:p>
            <a:pPr marL="0" indent="0">
              <a:buNone/>
            </a:pPr>
            <a:r>
              <a:rPr lang="nb-NO" dirty="0"/>
              <a:t>•Egenkapital </a:t>
            </a:r>
          </a:p>
          <a:p>
            <a:pPr marL="0" indent="0">
              <a:buNone/>
            </a:pPr>
            <a:r>
              <a:rPr lang="nb-NO" dirty="0"/>
              <a:t>•Gjeld </a:t>
            </a:r>
          </a:p>
          <a:p>
            <a:endParaRPr lang="nb-NO" dirty="0"/>
          </a:p>
        </p:txBody>
      </p:sp>
    </p:spTree>
    <p:extLst>
      <p:ext uri="{BB962C8B-B14F-4D97-AF65-F5344CB8AC3E}">
        <p14:creationId xmlns:p14="http://schemas.microsoft.com/office/powerpoint/2010/main" val="3237021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Resultat regnskapet</a:t>
            </a:r>
          </a:p>
        </p:txBody>
      </p:sp>
      <p:sp>
        <p:nvSpPr>
          <p:cNvPr id="3" name="Plassholder for innhold 2"/>
          <p:cNvSpPr>
            <a:spLocks noGrp="1"/>
          </p:cNvSpPr>
          <p:nvPr>
            <p:ph idx="1"/>
          </p:nvPr>
        </p:nvSpPr>
        <p:spPr/>
        <p:txBody>
          <a:bodyPr/>
          <a:lstStyle/>
          <a:p>
            <a:endParaRPr lang="nb-NO" dirty="0"/>
          </a:p>
          <a:p>
            <a:pPr marL="0" indent="0">
              <a:buNone/>
            </a:pPr>
            <a:r>
              <a:rPr lang="nb-NO" b="1" dirty="0"/>
              <a:t>Inntekter (3000 serien)</a:t>
            </a:r>
            <a:endParaRPr lang="nb-NO" dirty="0"/>
          </a:p>
          <a:p>
            <a:pPr marL="0" indent="0">
              <a:buNone/>
            </a:pPr>
            <a:r>
              <a:rPr lang="nb-NO" dirty="0"/>
              <a:t>•</a:t>
            </a:r>
            <a:r>
              <a:rPr lang="nb-NO" i="1" dirty="0"/>
              <a:t>Salgsinntekter </a:t>
            </a:r>
            <a:endParaRPr lang="nb-NO" dirty="0"/>
          </a:p>
          <a:p>
            <a:pPr marL="0" indent="0">
              <a:buNone/>
            </a:pPr>
            <a:r>
              <a:rPr lang="nb-NO" dirty="0"/>
              <a:t>•</a:t>
            </a:r>
            <a:r>
              <a:rPr lang="nb-NO" i="1" dirty="0"/>
              <a:t>Studentsosiale midler</a:t>
            </a:r>
            <a:endParaRPr lang="nb-NO" dirty="0"/>
          </a:p>
          <a:p>
            <a:pPr marL="0" indent="0">
              <a:buNone/>
            </a:pPr>
            <a:endParaRPr lang="nb-NO" dirty="0"/>
          </a:p>
          <a:p>
            <a:pPr marL="0" indent="0">
              <a:buNone/>
            </a:pPr>
            <a:r>
              <a:rPr lang="nb-NO" b="1" dirty="0"/>
              <a:t>Kostnader (4-8000 serien)</a:t>
            </a:r>
            <a:endParaRPr lang="nb-NO" dirty="0"/>
          </a:p>
          <a:p>
            <a:pPr marL="0" indent="0">
              <a:buNone/>
            </a:pPr>
            <a:r>
              <a:rPr lang="nb-NO" dirty="0"/>
              <a:t>•</a:t>
            </a:r>
            <a:r>
              <a:rPr lang="nb-NO" i="1" dirty="0"/>
              <a:t>Innkjøp av varer </a:t>
            </a:r>
            <a:endParaRPr lang="nb-NO" dirty="0"/>
          </a:p>
          <a:p>
            <a:pPr marL="0" indent="0">
              <a:buNone/>
            </a:pPr>
            <a:r>
              <a:rPr lang="nb-NO" dirty="0"/>
              <a:t>•</a:t>
            </a:r>
            <a:r>
              <a:rPr lang="nb-NO" i="1" dirty="0"/>
              <a:t>Kontorrekvisita</a:t>
            </a:r>
            <a:endParaRPr lang="nb-NO" dirty="0"/>
          </a:p>
          <a:p>
            <a:pPr marL="0" indent="0">
              <a:buNone/>
            </a:pPr>
            <a:r>
              <a:rPr lang="nb-NO" dirty="0"/>
              <a:t>•</a:t>
            </a:r>
            <a:r>
              <a:rPr lang="nb-NO" i="1" dirty="0"/>
              <a:t>Bankgebyrer </a:t>
            </a:r>
            <a:endParaRPr lang="nb-NO" dirty="0"/>
          </a:p>
        </p:txBody>
      </p:sp>
    </p:spTree>
    <p:extLst>
      <p:ext uri="{BB962C8B-B14F-4D97-AF65-F5344CB8AC3E}">
        <p14:creationId xmlns:p14="http://schemas.microsoft.com/office/powerpoint/2010/main" val="3313051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Inngående- og utgående balanse</a:t>
            </a:r>
          </a:p>
        </p:txBody>
      </p:sp>
      <p:sp>
        <p:nvSpPr>
          <p:cNvPr id="3" name="Plassholder for innhold 2"/>
          <p:cNvSpPr>
            <a:spLocks noGrp="1"/>
          </p:cNvSpPr>
          <p:nvPr>
            <p:ph idx="1"/>
          </p:nvPr>
        </p:nvSpPr>
        <p:spPr/>
        <p:txBody>
          <a:bodyPr>
            <a:normAutofit lnSpcReduction="10000"/>
          </a:bodyPr>
          <a:lstStyle/>
          <a:p>
            <a:endParaRPr lang="nb-NO" dirty="0"/>
          </a:p>
          <a:p>
            <a:pPr marL="0" indent="0">
              <a:buNone/>
            </a:pPr>
            <a:r>
              <a:rPr lang="nb-NO" b="1" dirty="0"/>
              <a:t>Balanse </a:t>
            </a:r>
            <a:endParaRPr lang="nb-NO" dirty="0"/>
          </a:p>
          <a:p>
            <a:pPr marL="0" indent="0">
              <a:buNone/>
            </a:pPr>
            <a:r>
              <a:rPr lang="nb-NO" dirty="0"/>
              <a:t>•Hva vi har på en konto </a:t>
            </a:r>
          </a:p>
          <a:p>
            <a:endParaRPr lang="nb-NO" dirty="0"/>
          </a:p>
          <a:p>
            <a:pPr marL="0" indent="0">
              <a:buNone/>
            </a:pPr>
            <a:r>
              <a:rPr lang="nb-NO" b="1" dirty="0"/>
              <a:t>Inngående balanse (IB) </a:t>
            </a:r>
            <a:endParaRPr lang="nb-NO" dirty="0"/>
          </a:p>
          <a:p>
            <a:pPr marL="0" indent="0">
              <a:buNone/>
            </a:pPr>
            <a:r>
              <a:rPr lang="nb-NO" dirty="0"/>
              <a:t>•Hva vi har på den aktuelle kontoen i begynnelsen av perioden (eksempel første dag i </a:t>
            </a:r>
            <a:r>
              <a:rPr lang="nb-NO" dirty="0" err="1"/>
              <a:t>mnd</a:t>
            </a:r>
            <a:r>
              <a:rPr lang="nb-NO" dirty="0"/>
              <a:t>) </a:t>
            </a:r>
          </a:p>
          <a:p>
            <a:endParaRPr lang="nb-NO" dirty="0"/>
          </a:p>
          <a:p>
            <a:pPr marL="0" indent="0">
              <a:buNone/>
            </a:pPr>
            <a:r>
              <a:rPr lang="nb-NO" b="1" dirty="0"/>
              <a:t>Utgående balanse (UB) </a:t>
            </a:r>
            <a:endParaRPr lang="nb-NO" dirty="0"/>
          </a:p>
          <a:p>
            <a:pPr marL="0" indent="0">
              <a:buNone/>
            </a:pPr>
            <a:r>
              <a:rPr lang="nb-NO" dirty="0"/>
              <a:t>•Hva vi har på den aktuelle kontoen på slutten av perioden (eksempel siste dag i </a:t>
            </a:r>
            <a:r>
              <a:rPr lang="nb-NO" dirty="0" err="1"/>
              <a:t>mnd</a:t>
            </a:r>
            <a:r>
              <a:rPr lang="nb-NO" dirty="0"/>
              <a:t>) </a:t>
            </a:r>
          </a:p>
        </p:txBody>
      </p:sp>
    </p:spTree>
    <p:extLst>
      <p:ext uri="{BB962C8B-B14F-4D97-AF65-F5344CB8AC3E}">
        <p14:creationId xmlns:p14="http://schemas.microsoft.com/office/powerpoint/2010/main" val="2498390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Avstemming</a:t>
            </a:r>
          </a:p>
        </p:txBody>
      </p:sp>
      <p:sp>
        <p:nvSpPr>
          <p:cNvPr id="3" name="Plassholder for innhold 2"/>
          <p:cNvSpPr>
            <a:spLocks noGrp="1"/>
          </p:cNvSpPr>
          <p:nvPr>
            <p:ph idx="1"/>
          </p:nvPr>
        </p:nvSpPr>
        <p:spPr/>
        <p:txBody>
          <a:bodyPr/>
          <a:lstStyle/>
          <a:p>
            <a:endParaRPr lang="nb-NO" dirty="0"/>
          </a:p>
          <a:p>
            <a:pPr marL="0" indent="0">
              <a:buNone/>
            </a:pPr>
            <a:r>
              <a:rPr lang="nb-NO" b="1" i="1" dirty="0"/>
              <a:t>”Kontroll av at regnskapet er ført rett” </a:t>
            </a:r>
            <a:endParaRPr lang="nb-NO" dirty="0"/>
          </a:p>
          <a:p>
            <a:pPr marL="0" indent="0">
              <a:buNone/>
            </a:pPr>
            <a:r>
              <a:rPr lang="nb-NO" b="1" dirty="0"/>
              <a:t>Bankavstemming </a:t>
            </a:r>
            <a:endParaRPr lang="nb-NO" dirty="0"/>
          </a:p>
          <a:p>
            <a:pPr marL="0" indent="0">
              <a:buNone/>
            </a:pPr>
            <a:r>
              <a:rPr lang="nb-NO" dirty="0"/>
              <a:t>•Alle transaksjoner på bankkonto skal bokføres. Kontrollerer at regnskapet ”matcher” bankutskriften. </a:t>
            </a:r>
          </a:p>
          <a:p>
            <a:r>
              <a:rPr lang="nb-NO" dirty="0"/>
              <a:t>Hvis dere har kasse, er avstemmingen kontroll av at beholdningen i kasse matcher saldo på konto i regnskapet. Skjema for telling av kontanter bør signeres av to.</a:t>
            </a:r>
          </a:p>
        </p:txBody>
      </p:sp>
    </p:spTree>
    <p:extLst>
      <p:ext uri="{BB962C8B-B14F-4D97-AF65-F5344CB8AC3E}">
        <p14:creationId xmlns:p14="http://schemas.microsoft.com/office/powerpoint/2010/main" val="173869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048000" y="2459504"/>
            <a:ext cx="6096000" cy="1384995"/>
          </a:xfrm>
          <a:prstGeom prst="rect">
            <a:avLst/>
          </a:prstGeom>
        </p:spPr>
        <p:txBody>
          <a:bodyPr>
            <a:spAutoFit/>
          </a:bodyPr>
          <a:lstStyle/>
          <a:p>
            <a:endParaRPr lang="nb-NO" sz="1200" dirty="0">
              <a:solidFill>
                <a:srgbClr val="000000"/>
              </a:solidFill>
              <a:latin typeface="Arial" panose="020B0604020202020204" pitchFamily="34" charset="0"/>
            </a:endParaRPr>
          </a:p>
          <a:p>
            <a:endParaRPr lang="nb-NO" sz="1200" dirty="0">
              <a:latin typeface="Arial" panose="020B0604020202020204" pitchFamily="34" charset="0"/>
            </a:endParaRPr>
          </a:p>
          <a:p>
            <a:r>
              <a:rPr lang="nb-NO" sz="2000" dirty="0">
                <a:latin typeface="Arial" panose="020B0604020202020204" pitchFamily="34" charset="0"/>
              </a:rPr>
              <a:t>•</a:t>
            </a:r>
            <a:r>
              <a:rPr lang="nb-NO" sz="2000" dirty="0"/>
              <a:t>Navn </a:t>
            </a:r>
          </a:p>
          <a:p>
            <a:r>
              <a:rPr lang="nb-NO" sz="2000" dirty="0"/>
              <a:t>•Forening </a:t>
            </a:r>
          </a:p>
          <a:p>
            <a:r>
              <a:rPr lang="nb-NO" sz="2000" dirty="0"/>
              <a:t>•Verv </a:t>
            </a:r>
          </a:p>
        </p:txBody>
      </p:sp>
      <p:sp>
        <p:nvSpPr>
          <p:cNvPr id="4" name="TekstSylinder 3"/>
          <p:cNvSpPr txBox="1"/>
          <p:nvPr/>
        </p:nvSpPr>
        <p:spPr>
          <a:xfrm>
            <a:off x="2413686" y="1281670"/>
            <a:ext cx="5033319" cy="707886"/>
          </a:xfrm>
          <a:prstGeom prst="rect">
            <a:avLst/>
          </a:prstGeom>
          <a:noFill/>
        </p:spPr>
        <p:txBody>
          <a:bodyPr wrap="square" rtlCol="0">
            <a:spAutoFit/>
          </a:bodyPr>
          <a:lstStyle/>
          <a:p>
            <a:r>
              <a:rPr lang="nb-NO" sz="4000" dirty="0"/>
              <a:t>Introduksjon</a:t>
            </a:r>
          </a:p>
        </p:txBody>
      </p:sp>
    </p:spTree>
    <p:extLst>
      <p:ext uri="{BB962C8B-B14F-4D97-AF65-F5344CB8AC3E}">
        <p14:creationId xmlns:p14="http://schemas.microsoft.com/office/powerpoint/2010/main" val="2045489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Å føre regnskap</a:t>
            </a:r>
          </a:p>
        </p:txBody>
      </p:sp>
      <p:sp>
        <p:nvSpPr>
          <p:cNvPr id="3" name="Plassholder for innhold 2"/>
          <p:cNvSpPr>
            <a:spLocks noGrp="1"/>
          </p:cNvSpPr>
          <p:nvPr>
            <p:ph idx="1"/>
          </p:nvPr>
        </p:nvSpPr>
        <p:spPr/>
        <p:txBody>
          <a:bodyPr/>
          <a:lstStyle/>
          <a:p>
            <a:r>
              <a:rPr lang="nb-NO" dirty="0"/>
              <a:t>Hvordan føre bilag</a:t>
            </a:r>
          </a:p>
          <a:p>
            <a:pPr marL="0" indent="0">
              <a:buNone/>
            </a:pPr>
            <a:r>
              <a:rPr lang="nb-NO" dirty="0"/>
              <a:t>Alltid føre debet (+) og kredit (-)</a:t>
            </a:r>
          </a:p>
          <a:p>
            <a:pPr marL="0" indent="0">
              <a:buNone/>
            </a:pPr>
            <a:r>
              <a:rPr lang="nb-NO" dirty="0"/>
              <a:t>Summen av alle føringer skal være lik null</a:t>
            </a:r>
          </a:p>
          <a:p>
            <a:pPr marL="0" indent="0">
              <a:buNone/>
            </a:pPr>
            <a:endParaRPr lang="nb-NO" dirty="0"/>
          </a:p>
          <a:p>
            <a:r>
              <a:rPr lang="nb-NO" dirty="0"/>
              <a:t>Ta utgangspunkt i bank eller kasse kontoen</a:t>
            </a:r>
          </a:p>
          <a:p>
            <a:pPr marL="0" indent="0">
              <a:buNone/>
            </a:pPr>
            <a:r>
              <a:rPr lang="nb-NO" dirty="0"/>
              <a:t>Her er debet (+) økning</a:t>
            </a:r>
          </a:p>
          <a:p>
            <a:pPr marL="0" indent="0">
              <a:buNone/>
            </a:pPr>
            <a:r>
              <a:rPr lang="nb-NO" dirty="0"/>
              <a:t>Mens kredit (-) betyr reduksjon</a:t>
            </a:r>
          </a:p>
          <a:p>
            <a:pPr marL="0" indent="0">
              <a:buNone/>
            </a:pPr>
            <a:endParaRPr lang="nb-NO" dirty="0"/>
          </a:p>
          <a:p>
            <a:r>
              <a:rPr lang="nb-NO" dirty="0"/>
              <a:t>Nummere bilag fortløpende</a:t>
            </a:r>
          </a:p>
          <a:p>
            <a:pPr marL="0" indent="0">
              <a:buNone/>
            </a:pPr>
            <a:endParaRPr lang="nb-NO" dirty="0"/>
          </a:p>
        </p:txBody>
      </p:sp>
    </p:spTree>
    <p:extLst>
      <p:ext uri="{BB962C8B-B14F-4D97-AF65-F5344CB8AC3E}">
        <p14:creationId xmlns:p14="http://schemas.microsoft.com/office/powerpoint/2010/main" val="1802124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856FB8-60C7-41E8-8951-425648451841}"/>
              </a:ext>
            </a:extLst>
          </p:cNvPr>
          <p:cNvSpPr>
            <a:spLocks noGrp="1"/>
          </p:cNvSpPr>
          <p:nvPr>
            <p:ph type="title"/>
          </p:nvPr>
        </p:nvSpPr>
        <p:spPr/>
        <p:txBody>
          <a:bodyPr>
            <a:normAutofit fontScale="90000"/>
          </a:bodyPr>
          <a:lstStyle/>
          <a:p>
            <a:r>
              <a:rPr lang="nb-NO" dirty="0"/>
              <a:t>Eksempel 1</a:t>
            </a:r>
          </a:p>
        </p:txBody>
      </p:sp>
      <p:graphicFrame>
        <p:nvGraphicFramePr>
          <p:cNvPr id="4" name="Tabell 4">
            <a:extLst>
              <a:ext uri="{FF2B5EF4-FFF2-40B4-BE49-F238E27FC236}">
                <a16:creationId xmlns:a16="http://schemas.microsoft.com/office/drawing/2014/main" id="{219A9996-C4DA-434F-8E47-6E30B6EB2A41}"/>
              </a:ext>
            </a:extLst>
          </p:cNvPr>
          <p:cNvGraphicFramePr>
            <a:graphicFrameLocks noGrp="1"/>
          </p:cNvGraphicFramePr>
          <p:nvPr>
            <p:ph idx="1"/>
            <p:extLst>
              <p:ext uri="{D42A27DB-BD31-4B8C-83A1-F6EECF244321}">
                <p14:modId xmlns:p14="http://schemas.microsoft.com/office/powerpoint/2010/main" val="3195714208"/>
              </p:ext>
            </p:extLst>
          </p:nvPr>
        </p:nvGraphicFramePr>
        <p:xfrm>
          <a:off x="786423" y="3071621"/>
          <a:ext cx="8942388" cy="1112520"/>
        </p:xfrm>
        <a:graphic>
          <a:graphicData uri="http://schemas.openxmlformats.org/drawingml/2006/table">
            <a:tbl>
              <a:tblPr firstRow="1" bandRow="1">
                <a:tableStyleId>{5C22544A-7EE6-4342-B048-85BDC9FD1C3A}</a:tableStyleId>
              </a:tblPr>
              <a:tblGrid>
                <a:gridCol w="2980796">
                  <a:extLst>
                    <a:ext uri="{9D8B030D-6E8A-4147-A177-3AD203B41FA5}">
                      <a16:colId xmlns:a16="http://schemas.microsoft.com/office/drawing/2014/main" val="112307908"/>
                    </a:ext>
                  </a:extLst>
                </a:gridCol>
                <a:gridCol w="2980796">
                  <a:extLst>
                    <a:ext uri="{9D8B030D-6E8A-4147-A177-3AD203B41FA5}">
                      <a16:colId xmlns:a16="http://schemas.microsoft.com/office/drawing/2014/main" val="3864002126"/>
                    </a:ext>
                  </a:extLst>
                </a:gridCol>
                <a:gridCol w="2980796">
                  <a:extLst>
                    <a:ext uri="{9D8B030D-6E8A-4147-A177-3AD203B41FA5}">
                      <a16:colId xmlns:a16="http://schemas.microsoft.com/office/drawing/2014/main" val="3854797486"/>
                    </a:ext>
                  </a:extLst>
                </a:gridCol>
              </a:tblGrid>
              <a:tr h="370840">
                <a:tc>
                  <a:txBody>
                    <a:bodyPr/>
                    <a:lstStyle/>
                    <a:p>
                      <a:endParaRPr lang="nb-NO"/>
                    </a:p>
                  </a:txBody>
                  <a:tcPr/>
                </a:tc>
                <a:tc>
                  <a:txBody>
                    <a:bodyPr/>
                    <a:lstStyle/>
                    <a:p>
                      <a:r>
                        <a:rPr lang="nb-NO" dirty="0"/>
                        <a:t>Debet</a:t>
                      </a:r>
                    </a:p>
                  </a:txBody>
                  <a:tcPr/>
                </a:tc>
                <a:tc>
                  <a:txBody>
                    <a:bodyPr/>
                    <a:lstStyle/>
                    <a:p>
                      <a:r>
                        <a:rPr lang="nb-NO" dirty="0"/>
                        <a:t>Kredit</a:t>
                      </a:r>
                    </a:p>
                  </a:txBody>
                  <a:tcPr/>
                </a:tc>
                <a:extLst>
                  <a:ext uri="{0D108BD9-81ED-4DB2-BD59-A6C34878D82A}">
                    <a16:rowId xmlns:a16="http://schemas.microsoft.com/office/drawing/2014/main" val="3671477636"/>
                  </a:ext>
                </a:extLst>
              </a:tr>
              <a:tr h="370840">
                <a:tc>
                  <a:txBody>
                    <a:bodyPr/>
                    <a:lstStyle/>
                    <a:p>
                      <a:r>
                        <a:rPr lang="nb-NO" dirty="0"/>
                        <a:t>1910 Bank</a:t>
                      </a:r>
                    </a:p>
                  </a:txBody>
                  <a:tcPr/>
                </a:tc>
                <a:tc>
                  <a:txBody>
                    <a:bodyPr/>
                    <a:lstStyle/>
                    <a:p>
                      <a:endParaRPr lang="nb-NO" dirty="0"/>
                    </a:p>
                  </a:txBody>
                  <a:tcPr/>
                </a:tc>
                <a:tc>
                  <a:txBody>
                    <a:bodyPr/>
                    <a:lstStyle/>
                    <a:p>
                      <a:r>
                        <a:rPr lang="nb-NO" dirty="0"/>
                        <a:t>- 250,-</a:t>
                      </a:r>
                    </a:p>
                  </a:txBody>
                  <a:tcPr/>
                </a:tc>
                <a:extLst>
                  <a:ext uri="{0D108BD9-81ED-4DB2-BD59-A6C34878D82A}">
                    <a16:rowId xmlns:a16="http://schemas.microsoft.com/office/drawing/2014/main" val="3911952139"/>
                  </a:ext>
                </a:extLst>
              </a:tr>
              <a:tr h="370840">
                <a:tc>
                  <a:txBody>
                    <a:bodyPr/>
                    <a:lstStyle/>
                    <a:p>
                      <a:r>
                        <a:rPr lang="nb-NO" dirty="0"/>
                        <a:t>7320 Markedsføring</a:t>
                      </a:r>
                    </a:p>
                  </a:txBody>
                  <a:tcPr/>
                </a:tc>
                <a:tc>
                  <a:txBody>
                    <a:bodyPr/>
                    <a:lstStyle/>
                    <a:p>
                      <a:r>
                        <a:rPr lang="nb-NO" dirty="0"/>
                        <a:t>250,-</a:t>
                      </a:r>
                    </a:p>
                  </a:txBody>
                  <a:tcPr/>
                </a:tc>
                <a:tc>
                  <a:txBody>
                    <a:bodyPr/>
                    <a:lstStyle/>
                    <a:p>
                      <a:endParaRPr lang="nb-NO" dirty="0"/>
                    </a:p>
                  </a:txBody>
                  <a:tcPr/>
                </a:tc>
                <a:extLst>
                  <a:ext uri="{0D108BD9-81ED-4DB2-BD59-A6C34878D82A}">
                    <a16:rowId xmlns:a16="http://schemas.microsoft.com/office/drawing/2014/main" val="1704304735"/>
                  </a:ext>
                </a:extLst>
              </a:tr>
            </a:tbl>
          </a:graphicData>
        </a:graphic>
      </p:graphicFrame>
      <p:sp>
        <p:nvSpPr>
          <p:cNvPr id="5" name="TekstSylinder 4">
            <a:extLst>
              <a:ext uri="{FF2B5EF4-FFF2-40B4-BE49-F238E27FC236}">
                <a16:creationId xmlns:a16="http://schemas.microsoft.com/office/drawing/2014/main" id="{3179EAE4-53D3-4920-95DE-026003FB617A}"/>
              </a:ext>
            </a:extLst>
          </p:cNvPr>
          <p:cNvSpPr txBox="1"/>
          <p:nvPr/>
        </p:nvSpPr>
        <p:spPr>
          <a:xfrm>
            <a:off x="786423" y="2059912"/>
            <a:ext cx="8942388" cy="369332"/>
          </a:xfrm>
          <a:prstGeom prst="rect">
            <a:avLst/>
          </a:prstGeom>
          <a:noFill/>
        </p:spPr>
        <p:txBody>
          <a:bodyPr wrap="square" rtlCol="0">
            <a:spAutoFit/>
          </a:bodyPr>
          <a:lstStyle/>
          <a:p>
            <a:r>
              <a:rPr lang="nb-NO" dirty="0"/>
              <a:t>Kjøpt boller i kantina, for utdeling på stand. Kr 250,-</a:t>
            </a:r>
          </a:p>
        </p:txBody>
      </p:sp>
    </p:spTree>
    <p:extLst>
      <p:ext uri="{BB962C8B-B14F-4D97-AF65-F5344CB8AC3E}">
        <p14:creationId xmlns:p14="http://schemas.microsoft.com/office/powerpoint/2010/main" val="3025327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97D9FB-50C3-4428-87D1-FC5F1AC9B062}"/>
              </a:ext>
            </a:extLst>
          </p:cNvPr>
          <p:cNvSpPr>
            <a:spLocks noGrp="1"/>
          </p:cNvSpPr>
          <p:nvPr>
            <p:ph type="title"/>
          </p:nvPr>
        </p:nvSpPr>
        <p:spPr/>
        <p:txBody>
          <a:bodyPr>
            <a:normAutofit fontScale="90000"/>
          </a:bodyPr>
          <a:lstStyle/>
          <a:p>
            <a:r>
              <a:rPr lang="nb-NO" dirty="0"/>
              <a:t>Eksempel 2</a:t>
            </a:r>
          </a:p>
        </p:txBody>
      </p:sp>
      <p:sp>
        <p:nvSpPr>
          <p:cNvPr id="3" name="Plassholder for innhold 2">
            <a:extLst>
              <a:ext uri="{FF2B5EF4-FFF2-40B4-BE49-F238E27FC236}">
                <a16:creationId xmlns:a16="http://schemas.microsoft.com/office/drawing/2014/main" id="{A8232C74-99B5-4898-9D38-C5625AE86C80}"/>
              </a:ext>
            </a:extLst>
          </p:cNvPr>
          <p:cNvSpPr>
            <a:spLocks noGrp="1"/>
          </p:cNvSpPr>
          <p:nvPr>
            <p:ph idx="1"/>
          </p:nvPr>
        </p:nvSpPr>
        <p:spPr/>
        <p:txBody>
          <a:bodyPr/>
          <a:lstStyle/>
          <a:p>
            <a:r>
              <a:rPr lang="nb-NO" dirty="0"/>
              <a:t>Solgt billetter for 25.000 kroner</a:t>
            </a:r>
          </a:p>
        </p:txBody>
      </p:sp>
      <p:graphicFrame>
        <p:nvGraphicFramePr>
          <p:cNvPr id="4" name="Tabell 4">
            <a:extLst>
              <a:ext uri="{FF2B5EF4-FFF2-40B4-BE49-F238E27FC236}">
                <a16:creationId xmlns:a16="http://schemas.microsoft.com/office/drawing/2014/main" id="{32EADCF3-199D-4952-9B6C-219B4273ED35}"/>
              </a:ext>
            </a:extLst>
          </p:cNvPr>
          <p:cNvGraphicFramePr>
            <a:graphicFrameLocks noGrp="1"/>
          </p:cNvGraphicFramePr>
          <p:nvPr>
            <p:extLst>
              <p:ext uri="{D42A27DB-BD31-4B8C-83A1-F6EECF244321}">
                <p14:modId xmlns:p14="http://schemas.microsoft.com/office/powerpoint/2010/main" val="488844843"/>
              </p:ext>
            </p:extLst>
          </p:nvPr>
        </p:nvGraphicFramePr>
        <p:xfrm>
          <a:off x="1609969" y="3111174"/>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620884042"/>
                    </a:ext>
                  </a:extLst>
                </a:gridCol>
                <a:gridCol w="2709333">
                  <a:extLst>
                    <a:ext uri="{9D8B030D-6E8A-4147-A177-3AD203B41FA5}">
                      <a16:colId xmlns:a16="http://schemas.microsoft.com/office/drawing/2014/main" val="2822598425"/>
                    </a:ext>
                  </a:extLst>
                </a:gridCol>
                <a:gridCol w="2709333">
                  <a:extLst>
                    <a:ext uri="{9D8B030D-6E8A-4147-A177-3AD203B41FA5}">
                      <a16:colId xmlns:a16="http://schemas.microsoft.com/office/drawing/2014/main" val="599356137"/>
                    </a:ext>
                  </a:extLst>
                </a:gridCol>
              </a:tblGrid>
              <a:tr h="370840">
                <a:tc>
                  <a:txBody>
                    <a:bodyPr/>
                    <a:lstStyle/>
                    <a:p>
                      <a:endParaRPr lang="nb-NO"/>
                    </a:p>
                  </a:txBody>
                  <a:tcPr/>
                </a:tc>
                <a:tc>
                  <a:txBody>
                    <a:bodyPr/>
                    <a:lstStyle/>
                    <a:p>
                      <a:r>
                        <a:rPr lang="nb-NO" dirty="0"/>
                        <a:t>Debet</a:t>
                      </a:r>
                    </a:p>
                  </a:txBody>
                  <a:tcPr/>
                </a:tc>
                <a:tc>
                  <a:txBody>
                    <a:bodyPr/>
                    <a:lstStyle/>
                    <a:p>
                      <a:r>
                        <a:rPr lang="nb-NO" dirty="0"/>
                        <a:t>Kredit</a:t>
                      </a:r>
                    </a:p>
                  </a:txBody>
                  <a:tcPr/>
                </a:tc>
                <a:extLst>
                  <a:ext uri="{0D108BD9-81ED-4DB2-BD59-A6C34878D82A}">
                    <a16:rowId xmlns:a16="http://schemas.microsoft.com/office/drawing/2014/main" val="115858865"/>
                  </a:ext>
                </a:extLst>
              </a:tr>
              <a:tr h="370840">
                <a:tc>
                  <a:txBody>
                    <a:bodyPr/>
                    <a:lstStyle/>
                    <a:p>
                      <a:r>
                        <a:rPr lang="nb-NO" dirty="0"/>
                        <a:t>1910 Bank</a:t>
                      </a:r>
                    </a:p>
                  </a:txBody>
                  <a:tcPr/>
                </a:tc>
                <a:tc>
                  <a:txBody>
                    <a:bodyPr/>
                    <a:lstStyle/>
                    <a:p>
                      <a:r>
                        <a:rPr lang="nb-NO" dirty="0"/>
                        <a:t>25.000,-</a:t>
                      </a:r>
                    </a:p>
                  </a:txBody>
                  <a:tcPr/>
                </a:tc>
                <a:tc>
                  <a:txBody>
                    <a:bodyPr/>
                    <a:lstStyle/>
                    <a:p>
                      <a:endParaRPr lang="nb-NO"/>
                    </a:p>
                  </a:txBody>
                  <a:tcPr/>
                </a:tc>
                <a:extLst>
                  <a:ext uri="{0D108BD9-81ED-4DB2-BD59-A6C34878D82A}">
                    <a16:rowId xmlns:a16="http://schemas.microsoft.com/office/drawing/2014/main" val="1813373544"/>
                  </a:ext>
                </a:extLst>
              </a:tr>
              <a:tr h="370840">
                <a:tc>
                  <a:txBody>
                    <a:bodyPr/>
                    <a:lstStyle/>
                    <a:p>
                      <a:r>
                        <a:rPr lang="nb-NO" dirty="0"/>
                        <a:t>3210 Billettinntekter</a:t>
                      </a:r>
                    </a:p>
                  </a:txBody>
                  <a:tcPr/>
                </a:tc>
                <a:tc>
                  <a:txBody>
                    <a:bodyPr/>
                    <a:lstStyle/>
                    <a:p>
                      <a:endParaRPr lang="nb-NO" dirty="0"/>
                    </a:p>
                  </a:txBody>
                  <a:tcPr/>
                </a:tc>
                <a:tc>
                  <a:txBody>
                    <a:bodyPr/>
                    <a:lstStyle/>
                    <a:p>
                      <a:r>
                        <a:rPr lang="nb-NO" dirty="0"/>
                        <a:t>-25.000,-</a:t>
                      </a:r>
                    </a:p>
                  </a:txBody>
                  <a:tcPr/>
                </a:tc>
                <a:extLst>
                  <a:ext uri="{0D108BD9-81ED-4DB2-BD59-A6C34878D82A}">
                    <a16:rowId xmlns:a16="http://schemas.microsoft.com/office/drawing/2014/main" val="2113298541"/>
                  </a:ext>
                </a:extLst>
              </a:tr>
              <a:tr h="370840">
                <a:tc>
                  <a:txBody>
                    <a:bodyPr/>
                    <a:lstStyle/>
                    <a:p>
                      <a:endParaRPr lang="nb-NO" dirty="0"/>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2963950171"/>
                  </a:ext>
                </a:extLst>
              </a:tr>
            </a:tbl>
          </a:graphicData>
        </a:graphic>
      </p:graphicFrame>
    </p:spTree>
    <p:extLst>
      <p:ext uri="{BB962C8B-B14F-4D97-AF65-F5344CB8AC3E}">
        <p14:creationId xmlns:p14="http://schemas.microsoft.com/office/powerpoint/2010/main" val="1962823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AB383E-735A-4890-A700-6EBF7F38E24F}"/>
              </a:ext>
            </a:extLst>
          </p:cNvPr>
          <p:cNvSpPr>
            <a:spLocks noGrp="1"/>
          </p:cNvSpPr>
          <p:nvPr>
            <p:ph type="title"/>
          </p:nvPr>
        </p:nvSpPr>
        <p:spPr/>
        <p:txBody>
          <a:bodyPr>
            <a:normAutofit fontScale="90000"/>
          </a:bodyPr>
          <a:lstStyle/>
          <a:p>
            <a:r>
              <a:rPr lang="nb-NO" dirty="0"/>
              <a:t>Eksempel 3</a:t>
            </a:r>
          </a:p>
        </p:txBody>
      </p:sp>
      <p:sp>
        <p:nvSpPr>
          <p:cNvPr id="3" name="Plassholder for innhold 2">
            <a:extLst>
              <a:ext uri="{FF2B5EF4-FFF2-40B4-BE49-F238E27FC236}">
                <a16:creationId xmlns:a16="http://schemas.microsoft.com/office/drawing/2014/main" id="{FA981B88-E757-499F-A41B-4D9B275FABB9}"/>
              </a:ext>
            </a:extLst>
          </p:cNvPr>
          <p:cNvSpPr>
            <a:spLocks noGrp="1"/>
          </p:cNvSpPr>
          <p:nvPr>
            <p:ph idx="1"/>
          </p:nvPr>
        </p:nvSpPr>
        <p:spPr/>
        <p:txBody>
          <a:bodyPr/>
          <a:lstStyle/>
          <a:p>
            <a:r>
              <a:rPr lang="nb-NO" dirty="0"/>
              <a:t>Mottatt kr 7.500,- i grunnbevilgning fra VT-Agder</a:t>
            </a:r>
          </a:p>
        </p:txBody>
      </p:sp>
      <p:graphicFrame>
        <p:nvGraphicFramePr>
          <p:cNvPr id="4" name="Tabell 4">
            <a:extLst>
              <a:ext uri="{FF2B5EF4-FFF2-40B4-BE49-F238E27FC236}">
                <a16:creationId xmlns:a16="http://schemas.microsoft.com/office/drawing/2014/main" id="{197B815D-C49C-457F-ABC8-F11DADC1F004}"/>
              </a:ext>
            </a:extLst>
          </p:cNvPr>
          <p:cNvGraphicFramePr>
            <a:graphicFrameLocks noGrp="1"/>
          </p:cNvGraphicFramePr>
          <p:nvPr>
            <p:extLst>
              <p:ext uri="{D42A27DB-BD31-4B8C-83A1-F6EECF244321}">
                <p14:modId xmlns:p14="http://schemas.microsoft.com/office/powerpoint/2010/main" val="1314440766"/>
              </p:ext>
            </p:extLst>
          </p:nvPr>
        </p:nvGraphicFramePr>
        <p:xfrm>
          <a:off x="1334377" y="2872740"/>
          <a:ext cx="8127999" cy="111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770451146"/>
                    </a:ext>
                  </a:extLst>
                </a:gridCol>
                <a:gridCol w="2709333">
                  <a:extLst>
                    <a:ext uri="{9D8B030D-6E8A-4147-A177-3AD203B41FA5}">
                      <a16:colId xmlns:a16="http://schemas.microsoft.com/office/drawing/2014/main" val="754380643"/>
                    </a:ext>
                  </a:extLst>
                </a:gridCol>
                <a:gridCol w="2709333">
                  <a:extLst>
                    <a:ext uri="{9D8B030D-6E8A-4147-A177-3AD203B41FA5}">
                      <a16:colId xmlns:a16="http://schemas.microsoft.com/office/drawing/2014/main" val="662533655"/>
                    </a:ext>
                  </a:extLst>
                </a:gridCol>
              </a:tblGrid>
              <a:tr h="370840">
                <a:tc>
                  <a:txBody>
                    <a:bodyPr/>
                    <a:lstStyle/>
                    <a:p>
                      <a:endParaRPr lang="nb-NO"/>
                    </a:p>
                  </a:txBody>
                  <a:tcPr/>
                </a:tc>
                <a:tc>
                  <a:txBody>
                    <a:bodyPr/>
                    <a:lstStyle/>
                    <a:p>
                      <a:r>
                        <a:rPr lang="nb-NO" dirty="0"/>
                        <a:t>Debet</a:t>
                      </a:r>
                    </a:p>
                  </a:txBody>
                  <a:tcPr/>
                </a:tc>
                <a:tc>
                  <a:txBody>
                    <a:bodyPr/>
                    <a:lstStyle/>
                    <a:p>
                      <a:r>
                        <a:rPr lang="nb-NO" dirty="0"/>
                        <a:t>Kredit</a:t>
                      </a:r>
                    </a:p>
                  </a:txBody>
                  <a:tcPr/>
                </a:tc>
                <a:extLst>
                  <a:ext uri="{0D108BD9-81ED-4DB2-BD59-A6C34878D82A}">
                    <a16:rowId xmlns:a16="http://schemas.microsoft.com/office/drawing/2014/main" val="398646134"/>
                  </a:ext>
                </a:extLst>
              </a:tr>
              <a:tr h="370840">
                <a:tc>
                  <a:txBody>
                    <a:bodyPr/>
                    <a:lstStyle/>
                    <a:p>
                      <a:r>
                        <a:rPr lang="nb-NO" dirty="0"/>
                        <a:t>1910 Bank</a:t>
                      </a:r>
                    </a:p>
                  </a:txBody>
                  <a:tcPr/>
                </a:tc>
                <a:tc>
                  <a:txBody>
                    <a:bodyPr/>
                    <a:lstStyle/>
                    <a:p>
                      <a:r>
                        <a:rPr lang="nb-NO" dirty="0"/>
                        <a:t>7.500,-</a:t>
                      </a:r>
                    </a:p>
                  </a:txBody>
                  <a:tcPr/>
                </a:tc>
                <a:tc>
                  <a:txBody>
                    <a:bodyPr/>
                    <a:lstStyle/>
                    <a:p>
                      <a:endParaRPr lang="nb-NO"/>
                    </a:p>
                  </a:txBody>
                  <a:tcPr/>
                </a:tc>
                <a:extLst>
                  <a:ext uri="{0D108BD9-81ED-4DB2-BD59-A6C34878D82A}">
                    <a16:rowId xmlns:a16="http://schemas.microsoft.com/office/drawing/2014/main" val="292236649"/>
                  </a:ext>
                </a:extLst>
              </a:tr>
              <a:tr h="370840">
                <a:tc>
                  <a:txBody>
                    <a:bodyPr/>
                    <a:lstStyle/>
                    <a:p>
                      <a:r>
                        <a:rPr lang="nb-NO" dirty="0"/>
                        <a:t>3400 Tilskudd VT</a:t>
                      </a:r>
                    </a:p>
                  </a:txBody>
                  <a:tcPr/>
                </a:tc>
                <a:tc>
                  <a:txBody>
                    <a:bodyPr/>
                    <a:lstStyle/>
                    <a:p>
                      <a:endParaRPr lang="nb-NO" dirty="0"/>
                    </a:p>
                  </a:txBody>
                  <a:tcPr/>
                </a:tc>
                <a:tc>
                  <a:txBody>
                    <a:bodyPr/>
                    <a:lstStyle/>
                    <a:p>
                      <a:r>
                        <a:rPr lang="nb-NO" dirty="0"/>
                        <a:t>-7.500,-</a:t>
                      </a:r>
                    </a:p>
                  </a:txBody>
                  <a:tcPr/>
                </a:tc>
                <a:extLst>
                  <a:ext uri="{0D108BD9-81ED-4DB2-BD59-A6C34878D82A}">
                    <a16:rowId xmlns:a16="http://schemas.microsoft.com/office/drawing/2014/main" val="1747017980"/>
                  </a:ext>
                </a:extLst>
              </a:tr>
            </a:tbl>
          </a:graphicData>
        </a:graphic>
      </p:graphicFrame>
    </p:spTree>
    <p:extLst>
      <p:ext uri="{BB962C8B-B14F-4D97-AF65-F5344CB8AC3E}">
        <p14:creationId xmlns:p14="http://schemas.microsoft.com/office/powerpoint/2010/main" val="1910556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Endringer / korrigeringer</a:t>
            </a:r>
          </a:p>
        </p:txBody>
      </p:sp>
      <p:sp>
        <p:nvSpPr>
          <p:cNvPr id="3" name="Plassholder for innhold 2"/>
          <p:cNvSpPr>
            <a:spLocks noGrp="1"/>
          </p:cNvSpPr>
          <p:nvPr>
            <p:ph idx="1"/>
          </p:nvPr>
        </p:nvSpPr>
        <p:spPr/>
        <p:txBody>
          <a:bodyPr/>
          <a:lstStyle/>
          <a:p>
            <a:pPr marL="0" indent="0">
              <a:buNone/>
            </a:pPr>
            <a:r>
              <a:rPr lang="nb-NO" dirty="0"/>
              <a:t>Ved behov for å korrigere, lages en ny bokføring. </a:t>
            </a:r>
          </a:p>
          <a:p>
            <a:pPr marL="0" indent="0">
              <a:buNone/>
            </a:pPr>
            <a:r>
              <a:rPr lang="nb-NO" dirty="0"/>
              <a:t>Ikke endre eller slette en tidligere bokføring.</a:t>
            </a:r>
          </a:p>
          <a:p>
            <a:pPr marL="0" indent="0">
              <a:buNone/>
            </a:pPr>
            <a:r>
              <a:rPr lang="nb-NO" dirty="0"/>
              <a:t>Nytt bilag med ny dokumentasjon.</a:t>
            </a:r>
          </a:p>
          <a:p>
            <a:pPr marL="0" indent="0">
              <a:buNone/>
            </a:pPr>
            <a:r>
              <a:rPr lang="nb-NO" dirty="0"/>
              <a:t>Sporbarhet !!</a:t>
            </a:r>
          </a:p>
        </p:txBody>
      </p:sp>
    </p:spTree>
    <p:extLst>
      <p:ext uri="{BB962C8B-B14F-4D97-AF65-F5344CB8AC3E}">
        <p14:creationId xmlns:p14="http://schemas.microsoft.com/office/powerpoint/2010/main" val="1866248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Oppgaver</a:t>
            </a:r>
          </a:p>
        </p:txBody>
      </p:sp>
      <p:sp>
        <p:nvSpPr>
          <p:cNvPr id="3" name="Plassholder for innhold 2"/>
          <p:cNvSpPr>
            <a:spLocks noGrp="1"/>
          </p:cNvSpPr>
          <p:nvPr>
            <p:ph idx="1"/>
          </p:nvPr>
        </p:nvSpPr>
        <p:spPr>
          <a:xfrm>
            <a:off x="61546" y="1825625"/>
            <a:ext cx="9808453" cy="4351338"/>
          </a:xfrm>
        </p:spPr>
        <p:txBody>
          <a:bodyPr/>
          <a:lstStyle/>
          <a:p>
            <a:r>
              <a:rPr lang="nb-NO" sz="2000" dirty="0"/>
              <a:t>Innbetaling bank  kr 5.000,- Driftstilskudd fra </a:t>
            </a:r>
            <a:r>
              <a:rPr lang="nb-NO" sz="2000" dirty="0" err="1"/>
              <a:t>SiA</a:t>
            </a:r>
            <a:r>
              <a:rPr lang="nb-NO" sz="2000" dirty="0"/>
              <a:t> Vår 2021</a:t>
            </a:r>
          </a:p>
          <a:p>
            <a:pPr marL="457200" lvl="1" indent="0">
              <a:buNone/>
            </a:pPr>
            <a:r>
              <a:rPr lang="nb-NO" sz="2000" dirty="0"/>
              <a:t>Debet konto 1910 Bankkonto		Kredit konto 3400 Støtte fra </a:t>
            </a:r>
            <a:r>
              <a:rPr lang="nb-NO" sz="2000" dirty="0" err="1"/>
              <a:t>stud.sos</a:t>
            </a:r>
            <a:r>
              <a:rPr lang="nb-NO" sz="2000" dirty="0"/>
              <a:t>. Midler</a:t>
            </a:r>
          </a:p>
          <a:p>
            <a:pPr marL="457200" lvl="1" indent="0">
              <a:buNone/>
            </a:pPr>
            <a:endParaRPr lang="nb-NO" sz="2000" dirty="0"/>
          </a:p>
          <a:p>
            <a:pPr lvl="1"/>
            <a:r>
              <a:rPr lang="nb-NO" sz="2000" dirty="0"/>
              <a:t>Innbetaling bank kr 250,- Medlemsavgift vår 2021 John Johansen</a:t>
            </a:r>
          </a:p>
          <a:p>
            <a:pPr marL="457200" lvl="1" indent="0">
              <a:buNone/>
            </a:pPr>
            <a:r>
              <a:rPr lang="nb-NO" sz="2000" dirty="0"/>
              <a:t>Debet konto  1910 Bankkonto 		Kredit konto 3100 Medlemskontingent</a:t>
            </a:r>
          </a:p>
          <a:p>
            <a:pPr marL="457200" lvl="1" indent="0">
              <a:buNone/>
            </a:pPr>
            <a:endParaRPr lang="nb-NO" sz="2000" dirty="0"/>
          </a:p>
          <a:p>
            <a:pPr lvl="1"/>
            <a:r>
              <a:rPr lang="nb-NO" sz="2000" dirty="0"/>
              <a:t>Faktura 54897 fra Komplett AS kr 4990,- </a:t>
            </a:r>
            <a:r>
              <a:rPr lang="nb-NO" sz="2000" dirty="0" err="1"/>
              <a:t>Lenovo</a:t>
            </a:r>
            <a:r>
              <a:rPr lang="nb-NO" sz="2000" dirty="0"/>
              <a:t> Thinkpad</a:t>
            </a:r>
          </a:p>
          <a:p>
            <a:pPr marL="457200" lvl="1" indent="0">
              <a:buNone/>
            </a:pPr>
            <a:r>
              <a:rPr lang="nb-NO" sz="2000" dirty="0"/>
              <a:t>Debet konto 6551 Datautstyr		Kredit konto 2400 Leverandørgjeld</a:t>
            </a:r>
          </a:p>
          <a:p>
            <a:pPr marL="457200" lvl="1" indent="0">
              <a:buNone/>
            </a:pPr>
            <a:endParaRPr lang="nb-NO" sz="2000" dirty="0"/>
          </a:p>
          <a:p>
            <a:pPr lvl="1"/>
            <a:r>
              <a:rPr lang="nb-NO" sz="2000" dirty="0"/>
              <a:t>Bankbilag – betaling av faktura 54897 fra Komplett AS kr 4990,-</a:t>
            </a:r>
          </a:p>
          <a:p>
            <a:pPr marL="457200" lvl="1" indent="0">
              <a:buNone/>
            </a:pPr>
            <a:r>
              <a:rPr lang="nb-NO" sz="2000" dirty="0"/>
              <a:t>Debet konto 2400 Leverandørgjeld	Kredit konto 1910 Bank</a:t>
            </a:r>
          </a:p>
        </p:txBody>
      </p:sp>
    </p:spTree>
    <p:extLst>
      <p:ext uri="{BB962C8B-B14F-4D97-AF65-F5344CB8AC3E}">
        <p14:creationId xmlns:p14="http://schemas.microsoft.com/office/powerpoint/2010/main" val="80579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864972" y="1122363"/>
            <a:ext cx="8901523" cy="830005"/>
          </a:xfrm>
        </p:spPr>
        <p:txBody>
          <a:bodyPr>
            <a:normAutofit/>
          </a:bodyPr>
          <a:lstStyle/>
          <a:p>
            <a:r>
              <a:rPr lang="nb-NO" sz="4000" dirty="0"/>
              <a:t>Regnskapssystem</a:t>
            </a:r>
          </a:p>
        </p:txBody>
      </p:sp>
      <p:sp>
        <p:nvSpPr>
          <p:cNvPr id="3" name="Undertittel 2"/>
          <p:cNvSpPr>
            <a:spLocks noGrp="1"/>
          </p:cNvSpPr>
          <p:nvPr>
            <p:ph type="subTitle" idx="1"/>
          </p:nvPr>
        </p:nvSpPr>
        <p:spPr>
          <a:xfrm>
            <a:off x="613719" y="2292222"/>
            <a:ext cx="8901523" cy="4438092"/>
          </a:xfrm>
        </p:spPr>
        <p:txBody>
          <a:bodyPr>
            <a:normAutofit/>
          </a:bodyPr>
          <a:lstStyle/>
          <a:p>
            <a:r>
              <a:rPr lang="nb-NO" sz="1800" dirty="0"/>
              <a:t>Det finnes mange ulike regnskapsprogram.</a:t>
            </a:r>
          </a:p>
          <a:p>
            <a:r>
              <a:rPr lang="nb-NO" sz="1800" dirty="0"/>
              <a:t>For de fleste foreninger vil Excel være tilstrekkelig.</a:t>
            </a:r>
          </a:p>
          <a:p>
            <a:r>
              <a:rPr lang="nb-NO" sz="1800" dirty="0"/>
              <a:t>Kan utvides med uendelig antall kontoer, men tenk hva som er praktisk.</a:t>
            </a:r>
          </a:p>
          <a:p>
            <a:endParaRPr lang="nb-NO" sz="1800" dirty="0"/>
          </a:p>
          <a:p>
            <a:r>
              <a:rPr lang="nb-NO" sz="1800" dirty="0"/>
              <a:t>Driver dere med fakturering bør det vurderes å anskaffe et system.</a:t>
            </a:r>
          </a:p>
          <a:p>
            <a:r>
              <a:rPr lang="nb-NO" sz="1800" dirty="0"/>
              <a:t>-Fiken</a:t>
            </a:r>
          </a:p>
          <a:p>
            <a:r>
              <a:rPr lang="nb-NO" sz="1800" dirty="0"/>
              <a:t>-</a:t>
            </a:r>
            <a:r>
              <a:rPr lang="nb-NO" sz="1800" dirty="0" err="1"/>
              <a:t>Conta</a:t>
            </a:r>
            <a:r>
              <a:rPr lang="nb-NO" sz="1800" dirty="0"/>
              <a:t> </a:t>
            </a:r>
          </a:p>
          <a:p>
            <a:r>
              <a:rPr lang="nb-NO" sz="1800" dirty="0"/>
              <a:t>-</a:t>
            </a:r>
            <a:r>
              <a:rPr lang="nb-NO" sz="1800" dirty="0" err="1"/>
              <a:t>Xcello</a:t>
            </a:r>
            <a:endParaRPr lang="nb-NO" sz="1800" dirty="0"/>
          </a:p>
          <a:p>
            <a:endParaRPr lang="nb-NO" dirty="0"/>
          </a:p>
          <a:p>
            <a:endParaRPr lang="nb-NO" dirty="0"/>
          </a:p>
        </p:txBody>
      </p:sp>
    </p:spTree>
    <p:extLst>
      <p:ext uri="{BB962C8B-B14F-4D97-AF65-F5344CB8AC3E}">
        <p14:creationId xmlns:p14="http://schemas.microsoft.com/office/powerpoint/2010/main" val="2699825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Årsavslutning	</a:t>
            </a:r>
          </a:p>
        </p:txBody>
      </p:sp>
      <p:sp>
        <p:nvSpPr>
          <p:cNvPr id="3" name="Plassholder for innhold 2"/>
          <p:cNvSpPr>
            <a:spLocks noGrp="1"/>
          </p:cNvSpPr>
          <p:nvPr>
            <p:ph idx="1"/>
          </p:nvPr>
        </p:nvSpPr>
        <p:spPr/>
        <p:txBody>
          <a:bodyPr>
            <a:normAutofit lnSpcReduction="10000"/>
          </a:bodyPr>
          <a:lstStyle/>
          <a:p>
            <a:pPr marL="0" indent="0">
              <a:buNone/>
            </a:pPr>
            <a:endParaRPr lang="nb-NO" dirty="0"/>
          </a:p>
          <a:p>
            <a:pPr marL="0" indent="0">
              <a:buNone/>
            </a:pPr>
            <a:r>
              <a:rPr lang="nb-NO" b="1" dirty="0"/>
              <a:t>Svært forenklet: </a:t>
            </a:r>
            <a:endParaRPr lang="nb-NO" dirty="0"/>
          </a:p>
          <a:p>
            <a:pPr marL="0" indent="0">
              <a:buNone/>
            </a:pPr>
            <a:r>
              <a:rPr lang="nb-NO" dirty="0"/>
              <a:t>1. Registrer all utestående gjeld </a:t>
            </a:r>
          </a:p>
          <a:p>
            <a:pPr marL="0" indent="0">
              <a:buNone/>
            </a:pPr>
            <a:r>
              <a:rPr lang="nb-NO" i="1" dirty="0"/>
              <a:t>- De dere skylder (leverandører, privatpersoner for utlegg) </a:t>
            </a:r>
            <a:endParaRPr lang="nb-NO" dirty="0"/>
          </a:p>
          <a:p>
            <a:pPr marL="0" indent="0">
              <a:buNone/>
            </a:pPr>
            <a:r>
              <a:rPr lang="nb-NO" dirty="0"/>
              <a:t>2. Registrer alle utestående fordringer </a:t>
            </a:r>
          </a:p>
          <a:p>
            <a:pPr marL="0" indent="0">
              <a:buNone/>
            </a:pPr>
            <a:r>
              <a:rPr lang="nb-NO" i="1" dirty="0"/>
              <a:t>- Folk som skylder dere penger (solgt, ikke innbetalt) </a:t>
            </a:r>
            <a:endParaRPr lang="nb-NO" dirty="0"/>
          </a:p>
          <a:p>
            <a:pPr marL="0" indent="0">
              <a:buNone/>
            </a:pPr>
            <a:r>
              <a:rPr lang="nb-NO" dirty="0"/>
              <a:t>3. Disponer årsresultatet (se resultat-rapport) </a:t>
            </a:r>
          </a:p>
          <a:p>
            <a:pPr marL="0" indent="0">
              <a:buNone/>
            </a:pPr>
            <a:r>
              <a:rPr lang="nb-NO" i="1" dirty="0"/>
              <a:t>- Overskudd bokføres som en økning av egenkapital (husk at EK økes med kredit (minus) </a:t>
            </a:r>
            <a:endParaRPr lang="nb-NO" dirty="0"/>
          </a:p>
          <a:p>
            <a:pPr marL="0" indent="0">
              <a:buNone/>
            </a:pPr>
            <a:r>
              <a:rPr lang="nb-NO" i="1" dirty="0"/>
              <a:t>- Underskudd føres som en reduksjon av egenkapital. (husk at EK reduseres med debet (pluss) </a:t>
            </a:r>
            <a:endParaRPr lang="nb-NO" dirty="0"/>
          </a:p>
        </p:txBody>
      </p:sp>
    </p:spTree>
    <p:extLst>
      <p:ext uri="{BB962C8B-B14F-4D97-AF65-F5344CB8AC3E}">
        <p14:creationId xmlns:p14="http://schemas.microsoft.com/office/powerpoint/2010/main" val="366306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Krav til faktura</a:t>
            </a:r>
          </a:p>
        </p:txBody>
      </p:sp>
      <p:sp>
        <p:nvSpPr>
          <p:cNvPr id="3" name="Plassholder for innhold 2"/>
          <p:cNvSpPr>
            <a:spLocks noGrp="1"/>
          </p:cNvSpPr>
          <p:nvPr>
            <p:ph idx="1"/>
          </p:nvPr>
        </p:nvSpPr>
        <p:spPr/>
        <p:txBody>
          <a:bodyPr/>
          <a:lstStyle/>
          <a:p>
            <a:pPr marL="0" indent="0">
              <a:buNone/>
            </a:pPr>
            <a:r>
              <a:rPr lang="nb-NO" sz="1800" dirty="0"/>
              <a:t>•Fakturanummer og dato </a:t>
            </a:r>
          </a:p>
          <a:p>
            <a:pPr marL="0" indent="0">
              <a:buNone/>
            </a:pPr>
            <a:r>
              <a:rPr lang="nb-NO" sz="1800" dirty="0"/>
              <a:t>•Selgers navn </a:t>
            </a:r>
          </a:p>
          <a:p>
            <a:pPr marL="0" indent="0">
              <a:buNone/>
            </a:pPr>
            <a:r>
              <a:rPr lang="nb-NO" sz="1800" dirty="0"/>
              <a:t>•Selgers org </a:t>
            </a:r>
            <a:r>
              <a:rPr lang="nb-NO" sz="1800" dirty="0" err="1"/>
              <a:t>nr</a:t>
            </a:r>
            <a:r>
              <a:rPr lang="nb-NO" sz="1800" dirty="0"/>
              <a:t> </a:t>
            </a:r>
          </a:p>
          <a:p>
            <a:pPr marL="0" indent="0">
              <a:buNone/>
            </a:pPr>
            <a:r>
              <a:rPr lang="nb-NO" sz="1800" dirty="0"/>
              <a:t>•Beskrivelse av tjeneste  </a:t>
            </a:r>
          </a:p>
          <a:p>
            <a:pPr marL="0" indent="0">
              <a:buNone/>
            </a:pPr>
            <a:r>
              <a:rPr lang="nb-NO" sz="1800"/>
              <a:t>•Avgiftssats </a:t>
            </a:r>
            <a:r>
              <a:rPr lang="nb-NO" sz="1800" dirty="0"/>
              <a:t>med beløp i </a:t>
            </a:r>
            <a:r>
              <a:rPr lang="nb-NO" sz="1800"/>
              <a:t>NOK  </a:t>
            </a:r>
            <a:endParaRPr lang="nb-NO" sz="1800" dirty="0"/>
          </a:p>
          <a:p>
            <a:endParaRPr lang="nb-NO" dirty="0"/>
          </a:p>
        </p:txBody>
      </p:sp>
      <p:sp>
        <p:nvSpPr>
          <p:cNvPr id="4" name="Rektangel 3"/>
          <p:cNvSpPr/>
          <p:nvPr/>
        </p:nvSpPr>
        <p:spPr>
          <a:xfrm>
            <a:off x="807307" y="4946047"/>
            <a:ext cx="6738551" cy="369332"/>
          </a:xfrm>
          <a:prstGeom prst="rect">
            <a:avLst/>
          </a:prstGeom>
        </p:spPr>
        <p:txBody>
          <a:bodyPr wrap="square">
            <a:spAutoFit/>
          </a:bodyPr>
          <a:lstStyle/>
          <a:p>
            <a:r>
              <a:rPr lang="nb-NO" dirty="0">
                <a:solidFill>
                  <a:srgbClr val="FF0000"/>
                </a:solidFill>
                <a:latin typeface="Calibri" panose="020F0502020204030204" pitchFamily="34" charset="0"/>
              </a:rPr>
              <a:t>Hvis dere ikke er momsregistrert kan dere ikke fakturere med </a:t>
            </a:r>
            <a:r>
              <a:rPr lang="nb-NO" dirty="0" err="1">
                <a:solidFill>
                  <a:srgbClr val="FF0000"/>
                </a:solidFill>
                <a:latin typeface="Calibri" panose="020F0502020204030204" pitchFamily="34" charset="0"/>
              </a:rPr>
              <a:t>mva</a:t>
            </a:r>
            <a:r>
              <a:rPr lang="nb-NO" dirty="0">
                <a:solidFill>
                  <a:srgbClr val="FF0000"/>
                </a:solidFill>
                <a:latin typeface="Calibri" panose="020F0502020204030204" pitchFamily="34" charset="0"/>
              </a:rPr>
              <a:t>! </a:t>
            </a:r>
          </a:p>
        </p:txBody>
      </p:sp>
    </p:spTree>
    <p:extLst>
      <p:ext uri="{BB962C8B-B14F-4D97-AF65-F5344CB8AC3E}">
        <p14:creationId xmlns:p14="http://schemas.microsoft.com/office/powerpoint/2010/main" val="3505932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Merverdiavgift og skatt</a:t>
            </a:r>
          </a:p>
        </p:txBody>
      </p:sp>
      <p:sp>
        <p:nvSpPr>
          <p:cNvPr id="3" name="Plassholder for innhold 2"/>
          <p:cNvSpPr>
            <a:spLocks noGrp="1"/>
          </p:cNvSpPr>
          <p:nvPr>
            <p:ph idx="1"/>
          </p:nvPr>
        </p:nvSpPr>
        <p:spPr/>
        <p:txBody>
          <a:bodyPr>
            <a:normAutofit fontScale="62500" lnSpcReduction="20000"/>
          </a:bodyPr>
          <a:lstStyle/>
          <a:p>
            <a:r>
              <a:rPr lang="nb-NO" dirty="0"/>
              <a:t>NRS: God regnskapsskikk for ideelle organisasjoner:</a:t>
            </a:r>
          </a:p>
          <a:p>
            <a:endParaRPr lang="nb-NO" dirty="0"/>
          </a:p>
          <a:p>
            <a:r>
              <a:rPr lang="nb-NO" dirty="0"/>
              <a:t>Det er et ubetinget krav at ideelle organisasjoner ikke kan ha økonomisk vinning som formål. Skatteloven § 2–32 første ledd fritar organisasjoner mv. som ikke har erverv til formål, for formues- og inntektsskatt. </a:t>
            </a:r>
          </a:p>
          <a:p>
            <a:r>
              <a:rPr lang="nb-NO" dirty="0"/>
              <a:t>Ideelle organisasjoner vil være skattefrie etter skatteloven § 2–32 første ledd, som lyder: </a:t>
            </a:r>
          </a:p>
          <a:p>
            <a:r>
              <a:rPr lang="nb-NO" i="1" dirty="0"/>
              <a:t>«</a:t>
            </a:r>
            <a:r>
              <a:rPr lang="nb-NO" b="1" i="1" dirty="0"/>
              <a:t>§ 2–32. </a:t>
            </a:r>
            <a:r>
              <a:rPr lang="nb-NO" i="1" dirty="0"/>
              <a:t>Begrensning av skatteplikt for institusjon eller organisasjon som ikke har erverv til formål </a:t>
            </a:r>
            <a:r>
              <a:rPr lang="nb-NO" i="1" dirty="0" err="1"/>
              <a:t>m.v</a:t>
            </a:r>
            <a:r>
              <a:rPr lang="nb-NO" i="1" dirty="0"/>
              <a:t>. </a:t>
            </a:r>
            <a:endParaRPr lang="nb-NO" dirty="0"/>
          </a:p>
          <a:p>
            <a:r>
              <a:rPr lang="nb-NO" i="1" dirty="0"/>
              <a:t>(1) Mild stiftelse, kirkesamfunn, menighet, selskap eller innretning som ikke har erverv til formål, er fritatt for formues- og inntektsskatt.» </a:t>
            </a:r>
            <a:endParaRPr lang="nb-NO" dirty="0"/>
          </a:p>
          <a:p>
            <a:r>
              <a:rPr lang="nb-NO" dirty="0"/>
              <a:t>Denne bestemmelsen blir sett på som en «vernebestemmelse» for allmennyttig virksomhet. Bestemmelsen gjelder i utgangspunktet uavhengig av </a:t>
            </a:r>
            <a:r>
              <a:rPr lang="nb-NO" dirty="0" err="1"/>
              <a:t>foretaksform</a:t>
            </a:r>
            <a:r>
              <a:rPr lang="nb-NO" dirty="0"/>
              <a:t>. Det betyr at også aksjeselskap kan få skattefritak etter denne bestemmelsen. Slike aksjeselskap kan ikke benytte standardens løsninger fullt ut, fordi regnskapsloven setter begrensninger for hvilke foretak uten økonomisk vinning som formål som kan fravike regnskapsloven, se punkt 2.1. I praksis har det vist seg lettere å få skattefritak dersom virksomheten er organisert som en forening eller stiftelse fordi dette er </a:t>
            </a:r>
            <a:r>
              <a:rPr lang="nb-NO" dirty="0" err="1"/>
              <a:t>foretaksformer</a:t>
            </a:r>
            <a:r>
              <a:rPr lang="nb-NO" dirty="0"/>
              <a:t> som </a:t>
            </a:r>
            <a:r>
              <a:rPr lang="nb-NO" i="1" dirty="0"/>
              <a:t>er selveiende. </a:t>
            </a:r>
            <a:r>
              <a:rPr lang="nb-NO" dirty="0"/>
              <a:t>Organisasjonen kan drive enkelte former for økonomisk virksomhet dersom denne er begrenset eller anses å realisere det ikke-økonomiske formålet, og likevel komme inn under skattefritaket etter skatteloven § 2–32 første ledd. </a:t>
            </a:r>
          </a:p>
          <a:p>
            <a:endParaRPr lang="nb-NO" dirty="0"/>
          </a:p>
          <a:p>
            <a:r>
              <a:rPr lang="nb-NO" dirty="0"/>
              <a:t>Tips:</a:t>
            </a:r>
          </a:p>
          <a:p>
            <a:pPr marL="0" indent="0">
              <a:buNone/>
            </a:pPr>
            <a:r>
              <a:rPr lang="nb-NO" dirty="0"/>
              <a:t>Ikke ta ut lønn eller utbytte. Ikke ha overskudd som målsetting. Sunn økonomisk drift bør ligge til grunn.</a:t>
            </a:r>
          </a:p>
        </p:txBody>
      </p:sp>
    </p:spTree>
    <p:extLst>
      <p:ext uri="{BB962C8B-B14F-4D97-AF65-F5344CB8AC3E}">
        <p14:creationId xmlns:p14="http://schemas.microsoft.com/office/powerpoint/2010/main" val="301609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846229" y="2806883"/>
            <a:ext cx="6096000" cy="1631216"/>
          </a:xfrm>
          <a:prstGeom prst="rect">
            <a:avLst/>
          </a:prstGeom>
        </p:spPr>
        <p:txBody>
          <a:bodyPr>
            <a:spAutoFit/>
          </a:bodyPr>
          <a:lstStyle/>
          <a:p>
            <a:pPr>
              <a:buFontTx/>
              <a:buChar char="-"/>
            </a:pPr>
            <a:r>
              <a:rPr lang="nb-NO" sz="2000" dirty="0">
                <a:latin typeface="Arial" panose="020B0604020202020204" pitchFamily="34" charset="0"/>
                <a:cs typeface="Arial" panose="020B0604020202020204" pitchFamily="34" charset="0"/>
              </a:rPr>
              <a:t>Egen selskapsform. </a:t>
            </a:r>
          </a:p>
          <a:p>
            <a:pPr>
              <a:buFontTx/>
              <a:buChar char="-"/>
            </a:pPr>
            <a:r>
              <a:rPr lang="nb-NO" sz="2000" dirty="0">
                <a:latin typeface="Arial" panose="020B0604020202020204" pitchFamily="34" charset="0"/>
                <a:cs typeface="Arial" panose="020B0604020202020204" pitchFamily="34" charset="0"/>
              </a:rPr>
              <a:t>Studentene har flertallet i styret.</a:t>
            </a:r>
          </a:p>
          <a:p>
            <a:pPr>
              <a:buFontTx/>
              <a:buChar char="-"/>
            </a:pPr>
            <a:r>
              <a:rPr lang="nb-NO" sz="2000" dirty="0">
                <a:latin typeface="Arial" panose="020B0604020202020204" pitchFamily="34" charset="0"/>
                <a:cs typeface="Arial" panose="020B0604020202020204" pitchFamily="34" charset="0"/>
              </a:rPr>
              <a:t>Alt av overskudd som genereres blir igjen til studentene.</a:t>
            </a:r>
          </a:p>
          <a:p>
            <a:pPr>
              <a:buFontTx/>
              <a:buChar char="-"/>
            </a:pPr>
            <a:endParaRPr lang="nb-NO" sz="2000" dirty="0">
              <a:latin typeface="Arial" panose="020B0604020202020204" pitchFamily="34" charset="0"/>
              <a:cs typeface="Arial" panose="020B0604020202020204" pitchFamily="34" charset="0"/>
            </a:endParaRPr>
          </a:p>
        </p:txBody>
      </p:sp>
      <p:sp>
        <p:nvSpPr>
          <p:cNvPr id="3" name="TekstSylinder 2"/>
          <p:cNvSpPr txBox="1"/>
          <p:nvPr/>
        </p:nvSpPr>
        <p:spPr>
          <a:xfrm>
            <a:off x="1983152" y="1305342"/>
            <a:ext cx="7180446" cy="707886"/>
          </a:xfrm>
          <a:prstGeom prst="rect">
            <a:avLst/>
          </a:prstGeom>
          <a:noFill/>
        </p:spPr>
        <p:txBody>
          <a:bodyPr wrap="square" rtlCol="0">
            <a:spAutoFit/>
          </a:bodyPr>
          <a:lstStyle/>
          <a:p>
            <a:r>
              <a:rPr lang="nb-NO" sz="4000" dirty="0"/>
              <a:t>Hva er </a:t>
            </a:r>
            <a:r>
              <a:rPr lang="nb-NO" sz="4000" dirty="0" err="1"/>
              <a:t>SiA</a:t>
            </a:r>
            <a:r>
              <a:rPr lang="nb-NO" sz="4000" dirty="0"/>
              <a:t>?</a:t>
            </a:r>
          </a:p>
        </p:txBody>
      </p:sp>
    </p:spTree>
    <p:extLst>
      <p:ext uri="{BB962C8B-B14F-4D97-AF65-F5344CB8AC3E}">
        <p14:creationId xmlns:p14="http://schemas.microsoft.com/office/powerpoint/2010/main" val="74779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Merverdiavgift (moms eller </a:t>
            </a:r>
            <a:r>
              <a:rPr lang="nb-NO" dirty="0" err="1"/>
              <a:t>mva</a:t>
            </a:r>
            <a:r>
              <a:rPr lang="nb-NO" dirty="0"/>
              <a:t>)</a:t>
            </a:r>
          </a:p>
        </p:txBody>
      </p:sp>
      <p:sp>
        <p:nvSpPr>
          <p:cNvPr id="3" name="Plassholder for innhold 2"/>
          <p:cNvSpPr>
            <a:spLocks noGrp="1"/>
          </p:cNvSpPr>
          <p:nvPr>
            <p:ph idx="1"/>
          </p:nvPr>
        </p:nvSpPr>
        <p:spPr/>
        <p:txBody>
          <a:bodyPr>
            <a:normAutofit/>
          </a:bodyPr>
          <a:lstStyle/>
          <a:p>
            <a:r>
              <a:rPr lang="nb-NO" dirty="0"/>
              <a:t>Avgift som «alle» må betale på de fleste varer og tjenester.</a:t>
            </a:r>
          </a:p>
          <a:p>
            <a:r>
              <a:rPr lang="nb-NO" dirty="0"/>
              <a:t>Bedrifter som selger varer med </a:t>
            </a:r>
            <a:r>
              <a:rPr lang="nb-NO" dirty="0" err="1"/>
              <a:t>mva</a:t>
            </a:r>
            <a:r>
              <a:rPr lang="nb-NO" dirty="0"/>
              <a:t>, betaler </a:t>
            </a:r>
            <a:r>
              <a:rPr lang="nb-NO" dirty="0" err="1"/>
              <a:t>mva</a:t>
            </a:r>
            <a:r>
              <a:rPr lang="nb-NO" dirty="0"/>
              <a:t> videre til staten. Men kan da trekke </a:t>
            </a:r>
            <a:r>
              <a:rPr lang="nb-NO" dirty="0" err="1"/>
              <a:t>mva</a:t>
            </a:r>
            <a:r>
              <a:rPr lang="nb-NO" dirty="0"/>
              <a:t> de har betalt ifra.</a:t>
            </a:r>
          </a:p>
          <a:p>
            <a:r>
              <a:rPr lang="nb-NO" dirty="0"/>
              <a:t>Regler for ulike </a:t>
            </a:r>
            <a:r>
              <a:rPr lang="nb-NO" dirty="0" err="1"/>
              <a:t>mva</a:t>
            </a:r>
            <a:r>
              <a:rPr lang="nb-NO" dirty="0"/>
              <a:t> satser, 12% (Korona redusert til 6%), 15% og 25%.</a:t>
            </a:r>
          </a:p>
          <a:p>
            <a:r>
              <a:rPr lang="nb-NO" dirty="0"/>
              <a:t>Regler for hva en kan trekke ifra </a:t>
            </a:r>
            <a:r>
              <a:rPr lang="nb-NO" dirty="0" err="1"/>
              <a:t>mva</a:t>
            </a:r>
            <a:r>
              <a:rPr lang="nb-NO" dirty="0"/>
              <a:t> på </a:t>
            </a:r>
          </a:p>
          <a:p>
            <a:pPr marL="0" indent="0">
              <a:buNone/>
            </a:pPr>
            <a:r>
              <a:rPr lang="nb-NO" dirty="0"/>
              <a:t>	-</a:t>
            </a:r>
            <a:r>
              <a:rPr lang="nb-NO" dirty="0" err="1"/>
              <a:t>Bl.a</a:t>
            </a:r>
            <a:r>
              <a:rPr lang="nb-NO" dirty="0"/>
              <a:t> ikke innkjøp av mat (som blir spist), gaver mm.</a:t>
            </a:r>
          </a:p>
          <a:p>
            <a:pPr marL="0" indent="0">
              <a:buNone/>
            </a:pPr>
            <a:r>
              <a:rPr lang="nb-NO" dirty="0"/>
              <a:t>Skal være en innsatsfaktor i produksjonen.</a:t>
            </a:r>
          </a:p>
        </p:txBody>
      </p:sp>
    </p:spTree>
    <p:extLst>
      <p:ext uri="{BB962C8B-B14F-4D97-AF65-F5344CB8AC3E}">
        <p14:creationId xmlns:p14="http://schemas.microsoft.com/office/powerpoint/2010/main" val="112252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Merverdiavgift forts.</a:t>
            </a:r>
          </a:p>
        </p:txBody>
      </p:sp>
      <p:sp>
        <p:nvSpPr>
          <p:cNvPr id="3" name="Plassholder for innhold 2"/>
          <p:cNvSpPr>
            <a:spLocks noGrp="1"/>
          </p:cNvSpPr>
          <p:nvPr>
            <p:ph idx="1"/>
          </p:nvPr>
        </p:nvSpPr>
        <p:spPr/>
        <p:txBody>
          <a:bodyPr>
            <a:normAutofit fontScale="85000" lnSpcReduction="20000"/>
          </a:bodyPr>
          <a:lstStyle/>
          <a:p>
            <a:pPr marL="0" indent="0">
              <a:buNone/>
            </a:pPr>
            <a:r>
              <a:rPr lang="nb-NO" dirty="0"/>
              <a:t>For å </a:t>
            </a:r>
            <a:r>
              <a:rPr lang="nb-NO" u="sng" dirty="0"/>
              <a:t>få lov </a:t>
            </a:r>
            <a:r>
              <a:rPr lang="nb-NO" dirty="0"/>
              <a:t>til å </a:t>
            </a:r>
            <a:r>
              <a:rPr lang="nb-NO" dirty="0" err="1"/>
              <a:t>mva</a:t>
            </a:r>
            <a:r>
              <a:rPr lang="nb-NO" dirty="0"/>
              <a:t> registrere seg må organisasjonen i løpet av 12 mnd. selge for over kr. 50.000,-</a:t>
            </a:r>
          </a:p>
          <a:p>
            <a:pPr marL="0" indent="0">
              <a:buNone/>
            </a:pPr>
            <a:r>
              <a:rPr lang="nb-NO" dirty="0"/>
              <a:t>Motsatt, så har en organisasjon plikt til å beregne merverdiavgift dersom:</a:t>
            </a:r>
          </a:p>
          <a:p>
            <a:pPr marL="0" indent="0">
              <a:buNone/>
            </a:pPr>
            <a:r>
              <a:rPr lang="nb-NO" dirty="0"/>
              <a:t>-driver næringsvirksomhet</a:t>
            </a:r>
          </a:p>
          <a:p>
            <a:pPr marL="0" indent="0">
              <a:buNone/>
            </a:pPr>
            <a:r>
              <a:rPr lang="nb-NO" dirty="0"/>
              <a:t>-omsetter for over 140.000</a:t>
            </a:r>
          </a:p>
          <a:p>
            <a:pPr marL="0" indent="0">
              <a:buNone/>
            </a:pPr>
            <a:endParaRPr lang="nb-NO" dirty="0"/>
          </a:p>
          <a:p>
            <a:pPr marL="0" indent="0">
              <a:buNone/>
            </a:pPr>
            <a:r>
              <a:rPr lang="nb-NO" dirty="0"/>
              <a:t>Krever en del ekstra av regnskapsfører. </a:t>
            </a:r>
          </a:p>
          <a:p>
            <a:pPr marL="0" indent="0">
              <a:buNone/>
            </a:pPr>
            <a:r>
              <a:rPr lang="nb-NO" dirty="0"/>
              <a:t>Spesifisere </a:t>
            </a:r>
            <a:r>
              <a:rPr lang="nb-NO" dirty="0" err="1"/>
              <a:t>mva</a:t>
            </a:r>
            <a:r>
              <a:rPr lang="nb-NO" dirty="0"/>
              <a:t> i regnskapet – på de føringene som er </a:t>
            </a:r>
            <a:r>
              <a:rPr lang="nb-NO" dirty="0" err="1"/>
              <a:t>mva</a:t>
            </a:r>
            <a:r>
              <a:rPr lang="nb-NO" dirty="0"/>
              <a:t> pliktige.</a:t>
            </a:r>
          </a:p>
          <a:p>
            <a:pPr marL="0" indent="0">
              <a:buNone/>
            </a:pPr>
            <a:r>
              <a:rPr lang="nb-NO" dirty="0"/>
              <a:t>Levere </a:t>
            </a:r>
            <a:r>
              <a:rPr lang="nb-NO" dirty="0" err="1"/>
              <a:t>mva</a:t>
            </a:r>
            <a:r>
              <a:rPr lang="nb-NO" dirty="0"/>
              <a:t> oppgave 6 ganger pr. år.</a:t>
            </a:r>
          </a:p>
          <a:p>
            <a:pPr marL="0" indent="0">
              <a:buNone/>
            </a:pPr>
            <a:endParaRPr lang="nb-NO" dirty="0"/>
          </a:p>
          <a:p>
            <a:pPr marL="0" indent="0">
              <a:buNone/>
            </a:pPr>
            <a:r>
              <a:rPr lang="nb-NO" dirty="0"/>
              <a:t>NB:</a:t>
            </a:r>
          </a:p>
          <a:p>
            <a:pPr marL="0" indent="0">
              <a:buNone/>
            </a:pPr>
            <a:r>
              <a:rPr lang="nb-NO" dirty="0"/>
              <a:t>Ved import fra utlandet må varene fortolles – da beregnes mva.</a:t>
            </a:r>
          </a:p>
          <a:p>
            <a:pPr marL="0" indent="0">
              <a:buNone/>
            </a:pPr>
            <a:r>
              <a:rPr lang="nb-NO" dirty="0"/>
              <a:t>Ref. studentsosiale midler.</a:t>
            </a:r>
          </a:p>
          <a:p>
            <a:endParaRPr lang="nb-NO" dirty="0"/>
          </a:p>
        </p:txBody>
      </p:sp>
    </p:spTree>
    <p:extLst>
      <p:ext uri="{BB962C8B-B14F-4D97-AF65-F5344CB8AC3E}">
        <p14:creationId xmlns:p14="http://schemas.microsoft.com/office/powerpoint/2010/main" val="392791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864972" y="1122363"/>
            <a:ext cx="8901523" cy="566394"/>
          </a:xfrm>
        </p:spPr>
        <p:txBody>
          <a:bodyPr>
            <a:noAutofit/>
          </a:bodyPr>
          <a:lstStyle/>
          <a:p>
            <a:r>
              <a:rPr lang="nb-NO" sz="4000" dirty="0">
                <a:latin typeface="+mn-lt"/>
              </a:rPr>
              <a:t>Regnskapsføring noen tips</a:t>
            </a:r>
          </a:p>
        </p:txBody>
      </p:sp>
      <p:sp>
        <p:nvSpPr>
          <p:cNvPr id="3" name="Undertittel 2"/>
          <p:cNvSpPr>
            <a:spLocks noGrp="1"/>
          </p:cNvSpPr>
          <p:nvPr>
            <p:ph type="subTitle" idx="1"/>
          </p:nvPr>
        </p:nvSpPr>
        <p:spPr>
          <a:xfrm>
            <a:off x="864973" y="1935892"/>
            <a:ext cx="8938594" cy="3321908"/>
          </a:xfrm>
        </p:spPr>
        <p:txBody>
          <a:bodyPr>
            <a:normAutofit lnSpcReduction="10000"/>
          </a:bodyPr>
          <a:lstStyle/>
          <a:p>
            <a:r>
              <a:rPr lang="nb-NO" sz="1900" dirty="0"/>
              <a:t>Bilag lagres på papir eller digitalt? Filnavn = </a:t>
            </a:r>
            <a:r>
              <a:rPr lang="nb-NO" sz="1900" dirty="0" err="1"/>
              <a:t>Bilagsnr</a:t>
            </a:r>
            <a:r>
              <a:rPr lang="nb-NO" sz="1900" dirty="0"/>
              <a:t>.</a:t>
            </a:r>
          </a:p>
          <a:p>
            <a:r>
              <a:rPr lang="nb-NO" sz="1900" dirty="0"/>
              <a:t>Arbeidsdeling/attestasjon. </a:t>
            </a:r>
          </a:p>
          <a:p>
            <a:r>
              <a:rPr lang="nb-NO" sz="1900" dirty="0"/>
              <a:t>Hvem skal ha tilgang til konto?</a:t>
            </a:r>
          </a:p>
          <a:p>
            <a:r>
              <a:rPr lang="nb-NO" sz="1900" dirty="0"/>
              <a:t>Kontinuitet er bra. Kan løses ved god opplæring. Ikke lever fra dere rot!</a:t>
            </a:r>
          </a:p>
          <a:p>
            <a:r>
              <a:rPr lang="nb-NO" sz="1900" dirty="0"/>
              <a:t>Avstem regnskapskontoen mot bankutskrift jevnlig.</a:t>
            </a:r>
          </a:p>
          <a:p>
            <a:r>
              <a:rPr lang="nb-NO" sz="1900" dirty="0"/>
              <a:t>Vær </a:t>
            </a:r>
            <a:r>
              <a:rPr lang="nb-NO" sz="1900" dirty="0" err="1"/>
              <a:t>ajour</a:t>
            </a:r>
            <a:r>
              <a:rPr lang="nb-NO" sz="1900" dirty="0"/>
              <a:t> – før regnskapet kontinuerlig.</a:t>
            </a:r>
          </a:p>
          <a:p>
            <a:r>
              <a:rPr lang="nb-NO" sz="1900" dirty="0"/>
              <a:t>Regnskapsår jan-</a:t>
            </a:r>
            <a:r>
              <a:rPr lang="nb-NO" sz="1900" dirty="0" err="1"/>
              <a:t>des</a:t>
            </a:r>
            <a:r>
              <a:rPr lang="nb-NO" sz="1900" dirty="0"/>
              <a:t> eller følge studieåret?</a:t>
            </a:r>
          </a:p>
          <a:p>
            <a:r>
              <a:rPr lang="nb-NO" sz="1900" dirty="0"/>
              <a:t>Spesielt interesserte: NRS God regnskapsskikk for ideelle organisasjoner.</a:t>
            </a:r>
          </a:p>
          <a:p>
            <a:r>
              <a:rPr lang="nb-NO" sz="1900" dirty="0"/>
              <a:t>Revisjon …. Nøytral 3.part som ser gjennom regnskapet….?</a:t>
            </a:r>
          </a:p>
          <a:p>
            <a:endParaRPr lang="nb-NO" dirty="0"/>
          </a:p>
        </p:txBody>
      </p:sp>
    </p:spTree>
    <p:extLst>
      <p:ext uri="{BB962C8B-B14F-4D97-AF65-F5344CB8AC3E}">
        <p14:creationId xmlns:p14="http://schemas.microsoft.com/office/powerpoint/2010/main" val="276951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Oppfordring</a:t>
            </a:r>
          </a:p>
        </p:txBody>
      </p:sp>
      <p:sp>
        <p:nvSpPr>
          <p:cNvPr id="3" name="Plassholder for innhold 2"/>
          <p:cNvSpPr>
            <a:spLocks noGrp="1"/>
          </p:cNvSpPr>
          <p:nvPr>
            <p:ph idx="1"/>
          </p:nvPr>
        </p:nvSpPr>
        <p:spPr/>
        <p:txBody>
          <a:bodyPr>
            <a:normAutofit lnSpcReduction="10000"/>
          </a:bodyPr>
          <a:lstStyle/>
          <a:p>
            <a:r>
              <a:rPr lang="nb-NO" dirty="0" err="1"/>
              <a:t>SiA</a:t>
            </a:r>
            <a:r>
              <a:rPr lang="nb-NO" dirty="0"/>
              <a:t> er til for dere studenter. Alle våre avdelinger ønsker å hjelpe og bidra til et godt og aktivt studentmiljø. Vi jobber tett med velferdstinget.</a:t>
            </a:r>
          </a:p>
          <a:p>
            <a:endParaRPr lang="nb-NO" dirty="0"/>
          </a:p>
          <a:p>
            <a:r>
              <a:rPr lang="nb-NO" dirty="0"/>
              <a:t>Engasjer dere! </a:t>
            </a:r>
          </a:p>
          <a:p>
            <a:pPr marL="0" indent="0">
              <a:buNone/>
            </a:pPr>
            <a:r>
              <a:rPr lang="nb-NO" dirty="0"/>
              <a:t>I foreninger og lag. </a:t>
            </a:r>
          </a:p>
          <a:p>
            <a:pPr marL="0" indent="0">
              <a:buNone/>
            </a:pPr>
            <a:r>
              <a:rPr lang="nb-NO" dirty="0"/>
              <a:t>Utvalg. </a:t>
            </a:r>
          </a:p>
          <a:p>
            <a:pPr marL="0" indent="0">
              <a:buNone/>
            </a:pPr>
            <a:r>
              <a:rPr lang="nb-NO" dirty="0"/>
              <a:t>Still til valg !!</a:t>
            </a:r>
          </a:p>
          <a:p>
            <a:pPr marL="0" indent="0">
              <a:buNone/>
            </a:pPr>
            <a:r>
              <a:rPr lang="nb-NO" dirty="0"/>
              <a:t>Tenk CV og forebygge ensomhet.</a:t>
            </a:r>
          </a:p>
          <a:p>
            <a:r>
              <a:rPr lang="nb-NO" dirty="0"/>
              <a:t>Risiko !!</a:t>
            </a:r>
          </a:p>
          <a:p>
            <a:pPr marL="0" indent="0">
              <a:buNone/>
            </a:pPr>
            <a:r>
              <a:rPr lang="nb-NO" dirty="0"/>
              <a:t>Ha et bevisst forhold til risiko. Avtaler som inngås med eksterne.</a:t>
            </a:r>
          </a:p>
          <a:p>
            <a:endParaRPr lang="nb-NO" dirty="0"/>
          </a:p>
        </p:txBody>
      </p:sp>
    </p:spTree>
    <p:extLst>
      <p:ext uri="{BB962C8B-B14F-4D97-AF65-F5344CB8AC3E}">
        <p14:creationId xmlns:p14="http://schemas.microsoft.com/office/powerpoint/2010/main" val="157885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Avslutning</a:t>
            </a:r>
          </a:p>
        </p:txBody>
      </p:sp>
      <p:sp>
        <p:nvSpPr>
          <p:cNvPr id="3" name="TekstSylinder 2"/>
          <p:cNvSpPr txBox="1"/>
          <p:nvPr/>
        </p:nvSpPr>
        <p:spPr>
          <a:xfrm>
            <a:off x="650631" y="2145323"/>
            <a:ext cx="6945923" cy="2031325"/>
          </a:xfrm>
          <a:prstGeom prst="rect">
            <a:avLst/>
          </a:prstGeom>
          <a:noFill/>
        </p:spPr>
        <p:txBody>
          <a:bodyPr wrap="square" rtlCol="0">
            <a:spAutoFit/>
          </a:bodyPr>
          <a:lstStyle/>
          <a:p>
            <a:r>
              <a:rPr lang="nb-NO" dirty="0"/>
              <a:t>Takk for meg.</a:t>
            </a:r>
          </a:p>
          <a:p>
            <a:endParaRPr lang="nb-NO" dirty="0"/>
          </a:p>
          <a:p>
            <a:r>
              <a:rPr lang="nb-NO" dirty="0"/>
              <a:t>Bare ta kontakt hvis dere har spørsmål.</a:t>
            </a:r>
          </a:p>
          <a:p>
            <a:endParaRPr lang="nb-NO" dirty="0"/>
          </a:p>
          <a:p>
            <a:r>
              <a:rPr lang="nb-NO" dirty="0"/>
              <a:t>Epost: </a:t>
            </a:r>
            <a:r>
              <a:rPr lang="nb-NO" dirty="0">
                <a:hlinkClick r:id="rId2"/>
              </a:rPr>
              <a:t>tbj@sia.no</a:t>
            </a:r>
            <a:endParaRPr lang="nb-NO" dirty="0"/>
          </a:p>
          <a:p>
            <a:endParaRPr lang="nb-NO" dirty="0"/>
          </a:p>
          <a:p>
            <a:r>
              <a:rPr lang="nb-NO" dirty="0"/>
              <a:t>Thomas Jensen</a:t>
            </a:r>
          </a:p>
        </p:txBody>
      </p:sp>
    </p:spTree>
    <p:extLst>
      <p:ext uri="{BB962C8B-B14F-4D97-AF65-F5344CB8AC3E}">
        <p14:creationId xmlns:p14="http://schemas.microsoft.com/office/powerpoint/2010/main" val="3592974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655271" y="265714"/>
            <a:ext cx="8901523" cy="744938"/>
          </a:xfrm>
        </p:spPr>
        <p:txBody>
          <a:bodyPr>
            <a:normAutofit/>
          </a:bodyPr>
          <a:lstStyle/>
          <a:p>
            <a:r>
              <a:rPr lang="nb-NO" sz="4000" kern="0" dirty="0">
                <a:solidFill>
                  <a:srgbClr val="000000"/>
                </a:solidFill>
                <a:latin typeface="+mn-lt"/>
                <a:ea typeface="ＭＳ Ｐゴシック"/>
              </a:rPr>
              <a:t>Semesteravgift</a:t>
            </a:r>
            <a:endParaRPr lang="nb-NO" sz="4000" dirty="0">
              <a:latin typeface="+mn-lt"/>
            </a:endParaRPr>
          </a:p>
        </p:txBody>
      </p:sp>
      <p:sp>
        <p:nvSpPr>
          <p:cNvPr id="3" name="Undertittel 2"/>
          <p:cNvSpPr>
            <a:spLocks noGrp="1"/>
          </p:cNvSpPr>
          <p:nvPr>
            <p:ph type="subTitle" idx="1"/>
          </p:nvPr>
        </p:nvSpPr>
        <p:spPr>
          <a:xfrm>
            <a:off x="730217" y="1388228"/>
            <a:ext cx="8901523" cy="1655762"/>
          </a:xfrm>
        </p:spPr>
        <p:txBody>
          <a:bodyPr>
            <a:noAutofit/>
          </a:bodyPr>
          <a:lstStyle/>
          <a:p>
            <a:pPr eaLnBrk="0" fontAlgn="base" hangingPunct="0">
              <a:lnSpc>
                <a:spcPct val="100000"/>
              </a:lnSpc>
              <a:spcBef>
                <a:spcPct val="0"/>
              </a:spcBef>
              <a:spcAft>
                <a:spcPct val="0"/>
              </a:spcAft>
            </a:pPr>
            <a:r>
              <a:rPr lang="nb-NO" sz="2000" dirty="0">
                <a:solidFill>
                  <a:srgbClr val="000000"/>
                </a:solidFill>
                <a:latin typeface="Arial" charset="0"/>
                <a:ea typeface="ＭＳ Ｐゴシック" pitchFamily="-92" charset="-128"/>
              </a:rPr>
              <a:t>Alle universitet og høyskoler skal være knyttet til en samskipnad.</a:t>
            </a:r>
          </a:p>
          <a:p>
            <a:pPr lvl="0" eaLnBrk="0" fontAlgn="base" hangingPunct="0">
              <a:lnSpc>
                <a:spcPct val="100000"/>
              </a:lnSpc>
              <a:spcBef>
                <a:spcPct val="0"/>
              </a:spcBef>
              <a:spcAft>
                <a:spcPct val="0"/>
              </a:spcAft>
            </a:pPr>
            <a:r>
              <a:rPr lang="nb-NO" sz="2000" dirty="0">
                <a:solidFill>
                  <a:srgbClr val="000000"/>
                </a:solidFill>
                <a:latin typeface="Arial" charset="0"/>
                <a:ea typeface="ＭＳ Ｐゴシック" pitchFamily="-92" charset="-128"/>
              </a:rPr>
              <a:t>Alle studenter må betale semesteravgift. </a:t>
            </a:r>
          </a:p>
          <a:p>
            <a:pPr lvl="0" eaLnBrk="0" fontAlgn="base" hangingPunct="0">
              <a:lnSpc>
                <a:spcPct val="100000"/>
              </a:lnSpc>
              <a:spcBef>
                <a:spcPct val="0"/>
              </a:spcBef>
              <a:spcAft>
                <a:spcPct val="0"/>
              </a:spcAft>
            </a:pPr>
            <a:endParaRPr lang="nb-NO" sz="2000" dirty="0">
              <a:solidFill>
                <a:srgbClr val="000000"/>
              </a:solidFill>
              <a:latin typeface="Arial" charset="0"/>
              <a:ea typeface="ＭＳ Ｐゴシック" pitchFamily="-92" charset="-128"/>
            </a:endParaRPr>
          </a:p>
          <a:p>
            <a:pPr lvl="0" eaLnBrk="0" fontAlgn="base" hangingPunct="0">
              <a:lnSpc>
                <a:spcPct val="100000"/>
              </a:lnSpc>
              <a:spcBef>
                <a:spcPct val="0"/>
              </a:spcBef>
              <a:spcAft>
                <a:spcPct val="0"/>
              </a:spcAft>
            </a:pPr>
            <a:r>
              <a:rPr lang="nb-NO" sz="2000" dirty="0">
                <a:solidFill>
                  <a:srgbClr val="000000"/>
                </a:solidFill>
                <a:latin typeface="Arial" charset="0"/>
                <a:ea typeface="ＭＳ Ｐゴシック" pitchFamily="-92" charset="-128"/>
              </a:rPr>
              <a:t>Semesteravgiften ved </a:t>
            </a:r>
            <a:r>
              <a:rPr lang="nb-NO" sz="2000" dirty="0" err="1">
                <a:solidFill>
                  <a:srgbClr val="000000"/>
                </a:solidFill>
                <a:latin typeface="Arial" charset="0"/>
                <a:ea typeface="ＭＳ Ｐゴシック" pitchFamily="-92" charset="-128"/>
              </a:rPr>
              <a:t>SiA</a:t>
            </a:r>
            <a:r>
              <a:rPr lang="nb-NO" sz="2000" dirty="0">
                <a:solidFill>
                  <a:srgbClr val="000000"/>
                </a:solidFill>
                <a:latin typeface="Arial" charset="0"/>
                <a:ea typeface="ＭＳ Ｐゴシック" pitchFamily="-92" charset="-128"/>
              </a:rPr>
              <a:t> er på kr. 485,- pr semester. Størrelsen på semesteravgiften fastsettes sammen med Velferdstinget.</a:t>
            </a:r>
          </a:p>
          <a:p>
            <a:pPr lvl="0" eaLnBrk="0" fontAlgn="base" hangingPunct="0">
              <a:lnSpc>
                <a:spcPct val="100000"/>
              </a:lnSpc>
              <a:spcBef>
                <a:spcPct val="0"/>
              </a:spcBef>
              <a:spcAft>
                <a:spcPct val="0"/>
              </a:spcAft>
            </a:pPr>
            <a:r>
              <a:rPr lang="nb-NO" sz="2000" dirty="0">
                <a:solidFill>
                  <a:srgbClr val="000000"/>
                </a:solidFill>
                <a:latin typeface="Arial" charset="0"/>
                <a:ea typeface="ＭＳ Ｐゴシック" pitchFamily="-92" charset="-128"/>
              </a:rPr>
              <a:t>Totalt fikk vi i 2021 semesteravgift på 14,3 mill.kr. Total omsetning er </a:t>
            </a:r>
            <a:r>
              <a:rPr lang="nb-NO" sz="2000" dirty="0" err="1">
                <a:solidFill>
                  <a:srgbClr val="000000"/>
                </a:solidFill>
                <a:latin typeface="Arial" charset="0"/>
                <a:ea typeface="ＭＳ Ｐゴシック" pitchFamily="-92" charset="-128"/>
              </a:rPr>
              <a:t>ca</a:t>
            </a:r>
            <a:r>
              <a:rPr lang="nb-NO" sz="2000" dirty="0">
                <a:solidFill>
                  <a:srgbClr val="000000"/>
                </a:solidFill>
                <a:latin typeface="Arial" charset="0"/>
                <a:ea typeface="ＭＳ Ｐゴシック" pitchFamily="-92" charset="-128"/>
              </a:rPr>
              <a:t> 250 mill.kr.</a:t>
            </a:r>
          </a:p>
          <a:p>
            <a:pPr lvl="0" eaLnBrk="0" fontAlgn="base" hangingPunct="0">
              <a:lnSpc>
                <a:spcPct val="100000"/>
              </a:lnSpc>
              <a:spcBef>
                <a:spcPct val="0"/>
              </a:spcBef>
              <a:spcAft>
                <a:spcPct val="0"/>
              </a:spcAft>
            </a:pPr>
            <a:endParaRPr lang="nb-NO" sz="2000" dirty="0">
              <a:solidFill>
                <a:srgbClr val="000000"/>
              </a:solidFill>
              <a:latin typeface="Arial" charset="0"/>
              <a:ea typeface="ＭＳ Ｐゴシック" pitchFamily="-92" charset="-128"/>
            </a:endParaRPr>
          </a:p>
          <a:p>
            <a:pPr lvl="0" eaLnBrk="0" fontAlgn="base" hangingPunct="0">
              <a:lnSpc>
                <a:spcPct val="100000"/>
              </a:lnSpc>
              <a:spcBef>
                <a:spcPct val="0"/>
              </a:spcBef>
              <a:spcAft>
                <a:spcPct val="0"/>
              </a:spcAft>
            </a:pPr>
            <a:r>
              <a:rPr lang="nb-NO" sz="2000" dirty="0">
                <a:solidFill>
                  <a:srgbClr val="000000"/>
                </a:solidFill>
                <a:latin typeface="Arial" charset="0"/>
                <a:ea typeface="ＭＳ Ｐゴシック" pitchFamily="-92" charset="-128"/>
              </a:rPr>
              <a:t>Brukes </a:t>
            </a:r>
            <a:r>
              <a:rPr lang="nb-NO" sz="2000" dirty="0" err="1">
                <a:solidFill>
                  <a:srgbClr val="000000"/>
                </a:solidFill>
                <a:latin typeface="Arial" charset="0"/>
                <a:ea typeface="ＭＳ Ｐゴシック" pitchFamily="-92" charset="-128"/>
              </a:rPr>
              <a:t>bl.a</a:t>
            </a:r>
            <a:r>
              <a:rPr lang="nb-NO" sz="2000" dirty="0">
                <a:solidFill>
                  <a:srgbClr val="000000"/>
                </a:solidFill>
                <a:latin typeface="Arial" charset="0"/>
                <a:ea typeface="ＭＳ Ｐゴシック" pitchFamily="-92" charset="-128"/>
              </a:rPr>
              <a:t> til:</a:t>
            </a:r>
          </a:p>
          <a:p>
            <a:pPr lvl="0" eaLnBrk="0" fontAlgn="base" hangingPunct="0">
              <a:lnSpc>
                <a:spcPct val="100000"/>
              </a:lnSpc>
              <a:spcBef>
                <a:spcPct val="0"/>
              </a:spcBef>
              <a:spcAft>
                <a:spcPct val="0"/>
              </a:spcAft>
            </a:pPr>
            <a:r>
              <a:rPr lang="nb-NO" sz="2000" dirty="0">
                <a:solidFill>
                  <a:srgbClr val="000000"/>
                </a:solidFill>
                <a:latin typeface="Arial" charset="0"/>
                <a:ea typeface="ＭＳ Ｐゴシック" pitchFamily="-92" charset="-128"/>
              </a:rPr>
              <a:t>støtte til foreninger og lag – Studentsosiale midler. </a:t>
            </a:r>
          </a:p>
          <a:p>
            <a:pPr lvl="0" eaLnBrk="0" fontAlgn="base" hangingPunct="0">
              <a:lnSpc>
                <a:spcPct val="100000"/>
              </a:lnSpc>
              <a:spcBef>
                <a:spcPct val="0"/>
              </a:spcBef>
              <a:spcAft>
                <a:spcPct val="0"/>
              </a:spcAft>
            </a:pPr>
            <a:r>
              <a:rPr lang="nb-NO" sz="2000" dirty="0">
                <a:solidFill>
                  <a:srgbClr val="000000"/>
                </a:solidFill>
                <a:latin typeface="Arial" charset="0"/>
                <a:ea typeface="ＭＳ Ｐゴシック" pitchFamily="-92" charset="-128"/>
              </a:rPr>
              <a:t>SiA Kultur og velferd</a:t>
            </a:r>
          </a:p>
          <a:p>
            <a:pPr lvl="0" eaLnBrk="0" fontAlgn="base" hangingPunct="0">
              <a:lnSpc>
                <a:spcPct val="100000"/>
              </a:lnSpc>
              <a:spcBef>
                <a:spcPct val="0"/>
              </a:spcBef>
              <a:spcAft>
                <a:spcPct val="0"/>
              </a:spcAft>
            </a:pPr>
            <a:r>
              <a:rPr lang="nb-NO" sz="2000" dirty="0" err="1">
                <a:solidFill>
                  <a:srgbClr val="000000"/>
                </a:solidFill>
                <a:latin typeface="Arial" charset="0"/>
                <a:ea typeface="ＭＳ Ｐゴシック" pitchFamily="-92" charset="-128"/>
              </a:rPr>
              <a:t>SiA</a:t>
            </a:r>
            <a:r>
              <a:rPr lang="nb-NO" sz="2000" dirty="0">
                <a:solidFill>
                  <a:srgbClr val="000000"/>
                </a:solidFill>
                <a:latin typeface="Arial" charset="0"/>
                <a:ea typeface="ＭＳ Ｐゴシック" pitchFamily="-92" charset="-128"/>
              </a:rPr>
              <a:t> Helse inkl. helsekasse utbetalinger på 400.000</a:t>
            </a:r>
          </a:p>
          <a:p>
            <a:pPr lvl="0" eaLnBrk="0" fontAlgn="base" hangingPunct="0">
              <a:lnSpc>
                <a:spcPct val="100000"/>
              </a:lnSpc>
              <a:spcBef>
                <a:spcPct val="0"/>
              </a:spcBef>
              <a:spcAft>
                <a:spcPct val="0"/>
              </a:spcAft>
            </a:pPr>
            <a:r>
              <a:rPr lang="nb-NO" sz="2000" dirty="0">
                <a:solidFill>
                  <a:srgbClr val="000000"/>
                </a:solidFill>
                <a:latin typeface="Arial" charset="0"/>
                <a:ea typeface="ＭＳ Ｐゴシック" pitchFamily="-92" charset="-128"/>
              </a:rPr>
              <a:t>NSO medlemskap (UiA, Ansgar og NLA studenter)</a:t>
            </a:r>
          </a:p>
        </p:txBody>
      </p:sp>
    </p:spTree>
    <p:extLst>
      <p:ext uri="{BB962C8B-B14F-4D97-AF65-F5344CB8AC3E}">
        <p14:creationId xmlns:p14="http://schemas.microsoft.com/office/powerpoint/2010/main" val="165251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Ansvaret til økonomiansvarlig og styret</a:t>
            </a:r>
          </a:p>
        </p:txBody>
      </p:sp>
      <p:sp>
        <p:nvSpPr>
          <p:cNvPr id="3" name="Plassholder for innhold 2"/>
          <p:cNvSpPr>
            <a:spLocks noGrp="1"/>
          </p:cNvSpPr>
          <p:nvPr>
            <p:ph idx="1"/>
          </p:nvPr>
        </p:nvSpPr>
        <p:spPr/>
        <p:txBody>
          <a:bodyPr/>
          <a:lstStyle/>
          <a:p>
            <a:r>
              <a:rPr lang="nb-NO" dirty="0"/>
              <a:t>Styrearbeid er under normale omstendigheter ikke farlig. </a:t>
            </a:r>
          </a:p>
          <a:p>
            <a:r>
              <a:rPr lang="nb-NO" dirty="0"/>
              <a:t>Styremedlemmer skal opptre aktsomt.</a:t>
            </a:r>
          </a:p>
          <a:p>
            <a:r>
              <a:rPr lang="nb-NO" dirty="0"/>
              <a:t>Styret og styremedlemmer har en handleplikt. Passivitet og unnlatelse kan altså under noen omstendigheter medføre erstatningsansvar.</a:t>
            </a:r>
          </a:p>
        </p:txBody>
      </p:sp>
    </p:spTree>
    <p:extLst>
      <p:ext uri="{BB962C8B-B14F-4D97-AF65-F5344CB8AC3E}">
        <p14:creationId xmlns:p14="http://schemas.microsoft.com/office/powerpoint/2010/main" val="282438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Ansvar forts.</a:t>
            </a:r>
          </a:p>
        </p:txBody>
      </p:sp>
      <p:sp>
        <p:nvSpPr>
          <p:cNvPr id="3" name="Plassholder for innhold 2"/>
          <p:cNvSpPr>
            <a:spLocks noGrp="1"/>
          </p:cNvSpPr>
          <p:nvPr>
            <p:ph idx="1"/>
          </p:nvPr>
        </p:nvSpPr>
        <p:spPr/>
        <p:txBody>
          <a:bodyPr>
            <a:normAutofit/>
          </a:bodyPr>
          <a:lstStyle/>
          <a:p>
            <a:r>
              <a:rPr lang="nb-NO" dirty="0"/>
              <a:t>Styret og styremedlemmer har lov til å treffe gale beslutninger. Det forventes imidlertid at beslutningene er basert på en forsvarlig saksbehandling og en saklig vurdering av hva som tjener foreningens interesse og formål.</a:t>
            </a:r>
          </a:p>
          <a:p>
            <a:r>
              <a:rPr lang="nb-NO" dirty="0"/>
              <a:t>Det er nok grunn til å anta at styremedlemmer som utfører sitt verv som dugnad i en forening i praksis blir bedømt noe mildere enn styremedlemmer i kommersielle selskap, men dette skyldes nok mer reelle hensyn enn tilsiktede juridiske rammer.</a:t>
            </a:r>
          </a:p>
          <a:p>
            <a:r>
              <a:rPr lang="nb-NO" dirty="0"/>
              <a:t>I teorien de samme krav til styremedlemmer i lag og foreninger som i aksjeselskap.</a:t>
            </a:r>
          </a:p>
          <a:p>
            <a:endParaRPr lang="nb-NO" dirty="0"/>
          </a:p>
          <a:p>
            <a:endParaRPr lang="nb-NO" dirty="0"/>
          </a:p>
        </p:txBody>
      </p:sp>
    </p:spTree>
    <p:extLst>
      <p:ext uri="{BB962C8B-B14F-4D97-AF65-F5344CB8AC3E}">
        <p14:creationId xmlns:p14="http://schemas.microsoft.com/office/powerpoint/2010/main" val="232519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Fra IF:</a:t>
            </a:r>
          </a:p>
        </p:txBody>
      </p:sp>
      <p:pic>
        <p:nvPicPr>
          <p:cNvPr id="6" name="Plassholder for innhold 5"/>
          <p:cNvPicPr>
            <a:picLocks noGrp="1" noChangeAspect="1"/>
          </p:cNvPicPr>
          <p:nvPr>
            <p:ph idx="1"/>
          </p:nvPr>
        </p:nvPicPr>
        <p:blipFill>
          <a:blip r:embed="rId3"/>
          <a:stretch>
            <a:fillRect/>
          </a:stretch>
        </p:blipFill>
        <p:spPr>
          <a:xfrm>
            <a:off x="2485742" y="1825625"/>
            <a:ext cx="5825103" cy="4351338"/>
          </a:xfrm>
          <a:prstGeom prst="rect">
            <a:avLst/>
          </a:prstGeom>
        </p:spPr>
      </p:pic>
    </p:spTree>
    <p:extLst>
      <p:ext uri="{BB962C8B-B14F-4D97-AF65-F5344CB8AC3E}">
        <p14:creationId xmlns:p14="http://schemas.microsoft.com/office/powerpoint/2010/main" val="3753134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Ansvar forts.		</a:t>
            </a:r>
          </a:p>
        </p:txBody>
      </p:sp>
      <p:sp>
        <p:nvSpPr>
          <p:cNvPr id="3" name="Plassholder for innhold 2"/>
          <p:cNvSpPr>
            <a:spLocks noGrp="1"/>
          </p:cNvSpPr>
          <p:nvPr>
            <p:ph idx="1"/>
          </p:nvPr>
        </p:nvSpPr>
        <p:spPr/>
        <p:txBody>
          <a:bodyPr/>
          <a:lstStyle/>
          <a:p>
            <a:r>
              <a:rPr lang="nb-NO" dirty="0"/>
              <a:t>ORDEN!!</a:t>
            </a:r>
          </a:p>
          <a:p>
            <a:pPr>
              <a:buFontTx/>
              <a:buChar char="-"/>
            </a:pPr>
            <a:r>
              <a:rPr lang="nb-NO" dirty="0"/>
              <a:t>Brønnøysund må være oppdatert.</a:t>
            </a:r>
          </a:p>
          <a:p>
            <a:pPr>
              <a:buFontTx/>
              <a:buChar char="-"/>
            </a:pPr>
            <a:r>
              <a:rPr lang="nb-NO" dirty="0"/>
              <a:t>Skriv referat fra styremøter. </a:t>
            </a:r>
          </a:p>
          <a:p>
            <a:pPr>
              <a:buFontTx/>
              <a:buChar char="-"/>
            </a:pPr>
            <a:r>
              <a:rPr lang="nb-NO" dirty="0"/>
              <a:t>Hva ble diskutert?</a:t>
            </a:r>
          </a:p>
          <a:p>
            <a:pPr>
              <a:buFontTx/>
              <a:buChar char="-"/>
            </a:pPr>
            <a:r>
              <a:rPr lang="nb-NO" dirty="0"/>
              <a:t>Hva ble dere enige om ?</a:t>
            </a:r>
          </a:p>
          <a:p>
            <a:pPr>
              <a:buFontTx/>
              <a:buChar char="-"/>
            </a:pPr>
            <a:r>
              <a:rPr lang="nb-NO" dirty="0"/>
              <a:t>Overlapp / opplæring er bra </a:t>
            </a:r>
          </a:p>
        </p:txBody>
      </p:sp>
    </p:spTree>
    <p:extLst>
      <p:ext uri="{BB962C8B-B14F-4D97-AF65-F5344CB8AC3E}">
        <p14:creationId xmlns:p14="http://schemas.microsoft.com/office/powerpoint/2010/main" val="394874090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2308</TotalTime>
  <Words>2574</Words>
  <Application>Microsoft Office PowerPoint</Application>
  <PresentationFormat>Widescreen</PresentationFormat>
  <Paragraphs>376</Paragraphs>
  <Slides>44</Slides>
  <Notes>10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44</vt:i4>
      </vt:variant>
    </vt:vector>
  </HeadingPairs>
  <TitlesOfParts>
    <vt:vector size="48" baseType="lpstr">
      <vt:lpstr>Arial</vt:lpstr>
      <vt:lpstr>Calibri</vt:lpstr>
      <vt:lpstr>Calibri Light</vt:lpstr>
      <vt:lpstr>Office-tema</vt:lpstr>
      <vt:lpstr>PowerPoint-presentasjon</vt:lpstr>
      <vt:lpstr>PowerPoint-presentasjon</vt:lpstr>
      <vt:lpstr>PowerPoint-presentasjon</vt:lpstr>
      <vt:lpstr>PowerPoint-presentasjon</vt:lpstr>
      <vt:lpstr>Semesteravgift</vt:lpstr>
      <vt:lpstr>Ansvaret til økonomiansvarlig og styret</vt:lpstr>
      <vt:lpstr>Ansvar forts.</vt:lpstr>
      <vt:lpstr>Fra IF:</vt:lpstr>
      <vt:lpstr>Ansvar forts.  </vt:lpstr>
      <vt:lpstr>Krav til regnskap foreninger og lag </vt:lpstr>
      <vt:lpstr>Budsjett</vt:lpstr>
      <vt:lpstr>Budsjett forts.</vt:lpstr>
      <vt:lpstr>Budsjett forts. </vt:lpstr>
      <vt:lpstr>Eksempel budsjett</vt:lpstr>
      <vt:lpstr>Regnskap </vt:lpstr>
      <vt:lpstr>Hva er regnskapets formål?</vt:lpstr>
      <vt:lpstr>PowerPoint-presentasjon</vt:lpstr>
      <vt:lpstr>Begreper</vt:lpstr>
      <vt:lpstr>Bokføring</vt:lpstr>
      <vt:lpstr>Konto</vt:lpstr>
      <vt:lpstr>Eksempel:</vt:lpstr>
      <vt:lpstr>Debet og kredit</vt:lpstr>
      <vt:lpstr>Bilag </vt:lpstr>
      <vt:lpstr>Kontokodeklasser</vt:lpstr>
      <vt:lpstr>Norsk Standard kontoplan – kontoklasser </vt:lpstr>
      <vt:lpstr>Balansen</vt:lpstr>
      <vt:lpstr>Resultat regnskapet</vt:lpstr>
      <vt:lpstr>Inngående- og utgående balanse</vt:lpstr>
      <vt:lpstr>Avstemming</vt:lpstr>
      <vt:lpstr>Å føre regnskap</vt:lpstr>
      <vt:lpstr>Eksempel 1</vt:lpstr>
      <vt:lpstr>Eksempel 2</vt:lpstr>
      <vt:lpstr>Eksempel 3</vt:lpstr>
      <vt:lpstr>Endringer / korrigeringer</vt:lpstr>
      <vt:lpstr>Oppgaver</vt:lpstr>
      <vt:lpstr>Regnskapssystem</vt:lpstr>
      <vt:lpstr>Årsavslutning </vt:lpstr>
      <vt:lpstr>Krav til faktura</vt:lpstr>
      <vt:lpstr>Merverdiavgift og skatt</vt:lpstr>
      <vt:lpstr>Merverdiavgift (moms eller mva)</vt:lpstr>
      <vt:lpstr>Merverdiavgift forts.</vt:lpstr>
      <vt:lpstr>Regnskapsføring noen tips</vt:lpstr>
      <vt:lpstr>Oppfordring</vt:lpstr>
      <vt:lpstr>Avslutning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Jahn Olav Marum</dc:creator>
  <cp:lastModifiedBy>Thomas B. Jensen</cp:lastModifiedBy>
  <cp:revision>131</cp:revision>
  <cp:lastPrinted>2018-06-20T12:02:04Z</cp:lastPrinted>
  <dcterms:created xsi:type="dcterms:W3CDTF">2018-06-20T11:40:57Z</dcterms:created>
  <dcterms:modified xsi:type="dcterms:W3CDTF">2022-03-11T09:23:39Z</dcterms:modified>
</cp:coreProperties>
</file>